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0" r:id="rId4"/>
    <p:sldId id="261" r:id="rId5"/>
    <p:sldId id="262" r:id="rId6"/>
    <p:sldId id="263" r:id="rId7"/>
    <p:sldId id="265" r:id="rId8"/>
    <p:sldId id="277" r:id="rId9"/>
    <p:sldId id="266" r:id="rId10"/>
    <p:sldId id="267" r:id="rId11"/>
    <p:sldId id="269" r:id="rId12"/>
    <p:sldId id="271" r:id="rId13"/>
    <p:sldId id="274" r:id="rId14"/>
    <p:sldId id="276" r:id="rId15"/>
  </p:sldIdLst>
  <p:sldSz cx="18288000" cy="10287000"/>
  <p:notesSz cx="6858000" cy="9144000"/>
  <p:embeddedFontLst>
    <p:embeddedFont>
      <p:font typeface="Brasika" panose="020B0604020202020204" charset="0"/>
      <p:regular r:id="rId17"/>
    </p:embeddedFont>
    <p:embeddedFont>
      <p:font typeface="Special Elite" panose="020B0604020202020204" charset="0"/>
      <p:regular r:id="rId18"/>
    </p:embeddedFont>
    <p:embeddedFont>
      <p:font typeface="Aliens and Cow" panose="020B0604020202020204" charset="0"/>
      <p:regular r:id="rId19"/>
    </p:embeddedFont>
    <p:embeddedFont>
      <p:font typeface="Arturo Outline" panose="020B0604020202020204" charset="0"/>
      <p:regular r:id="rId20"/>
    </p:embeddedFont>
    <p:embeddedFont>
      <p:font typeface="Darumadrop One" panose="020B0604020202020204" charset="-128"/>
      <p:regular r:id="rId21"/>
    </p:embeddedFont>
    <p:embeddedFont>
      <p:font typeface="Belleza" panose="020B0604020202020204" charset="0"/>
      <p:regular r:id="rId22"/>
    </p:embeddedFont>
    <p:embeddedFont>
      <p:font typeface="Adigiana Toybox" panose="020B0604020202020204" charset="0"/>
      <p:regular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Abril Fatface" panose="020B0604020202020204" charset="0"/>
      <p:regular r:id="rId28"/>
    </p:embeddedFont>
    <p:embeddedFont>
      <p:font typeface="Bahnschrift Condensed" panose="020B0502040204020203" pitchFamily="34" charset="0"/>
      <p:regular r:id="rId29"/>
      <p:bold r:id="rId30"/>
    </p:embeddedFont>
    <p:embeddedFont>
      <p:font typeface="Adigiana Toybox Bold" panose="020B0604020202020204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A000"/>
    <a:srgbClr val="C09200"/>
    <a:srgbClr val="FCC018"/>
    <a:srgbClr val="EC8F28"/>
    <a:srgbClr val="EFB135"/>
    <a:srgbClr val="FB9E21"/>
    <a:srgbClr val="000000"/>
    <a:srgbClr val="AD6B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74" autoAdjust="0"/>
    <p:restoredTop sz="94622" autoAdjust="0"/>
  </p:normalViewPr>
  <p:slideViewPr>
    <p:cSldViewPr>
      <p:cViewPr>
        <p:scale>
          <a:sx n="44" d="100"/>
          <a:sy n="44" d="100"/>
        </p:scale>
        <p:origin x="792" y="4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CCB09F-DBC9-4CF7-80C3-6ABAB4CAA81A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1842BE-ECFE-4414-8C8C-23DF6F6B593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017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1842BE-ECFE-4414-8C8C-23DF6F6B593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067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1842BE-ECFE-4414-8C8C-23DF6F6B593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682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0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2.sv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4.png"/><Relationship Id="rId2" Type="http://schemas.openxmlformats.org/officeDocument/2006/relationships/image" Target="../media/image2.png"/><Relationship Id="rId16" Type="http://schemas.openxmlformats.org/officeDocument/2006/relationships/image" Target="../media/image13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9.png"/><Relationship Id="rId5" Type="http://schemas.openxmlformats.org/officeDocument/2006/relationships/image" Target="../media/image5.png"/><Relationship Id="rId15" Type="http://schemas.openxmlformats.org/officeDocument/2006/relationships/image" Target="../media/image12.png"/><Relationship Id="rId23" Type="http://schemas.openxmlformats.org/officeDocument/2006/relationships/image" Target="../media/image24.svg"/><Relationship Id="rId10" Type="http://schemas.openxmlformats.org/officeDocument/2006/relationships/image" Target="../media/image10.svg"/><Relationship Id="rId19" Type="http://schemas.openxmlformats.org/officeDocument/2006/relationships/image" Target="../media/image15.png"/><Relationship Id="rId4" Type="http://schemas.openxmlformats.org/officeDocument/2006/relationships/image" Target="../media/image4.png"/><Relationship Id="rId14" Type="http://schemas.openxmlformats.org/officeDocument/2006/relationships/image" Target="../media/image11.png"/><Relationship Id="rId9" Type="http://schemas.openxmlformats.org/officeDocument/2006/relationships/image" Target="../media/image20.svg"/><Relationship Id="rId22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0.svg"/><Relationship Id="rId7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29.png"/><Relationship Id="rId5" Type="http://schemas.microsoft.com/office/2007/relationships/hdphoto" Target="../media/hdphoto2.wdp"/><Relationship Id="rId10" Type="http://schemas.openxmlformats.org/officeDocument/2006/relationships/image" Target="../media/image28.png"/><Relationship Id="rId4" Type="http://schemas.openxmlformats.org/officeDocument/2006/relationships/image" Target="../media/image25.png"/><Relationship Id="rId9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microsoft.com/office/2007/relationships/hdphoto" Target="../media/hdphoto5.wdp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26" Type="http://schemas.openxmlformats.org/officeDocument/2006/relationships/image" Target="../media/image59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55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5" Type="http://schemas.openxmlformats.org/officeDocument/2006/relationships/image" Target="../media/image58.png"/><Relationship Id="rId2" Type="http://schemas.openxmlformats.org/officeDocument/2006/relationships/video" Target="../media/media1.mp4"/><Relationship Id="rId16" Type="http://schemas.openxmlformats.org/officeDocument/2006/relationships/image" Target="../media/image51.png"/><Relationship Id="rId20" Type="http://schemas.microsoft.com/office/2007/relationships/hdphoto" Target="../media/hdphoto6.wdp"/><Relationship Id="rId29" Type="http://schemas.openxmlformats.org/officeDocument/2006/relationships/image" Target="../media/image62.png"/><Relationship Id="rId1" Type="http://schemas.microsoft.com/office/2007/relationships/media" Target="../media/media1.mp4"/><Relationship Id="rId6" Type="http://schemas.openxmlformats.org/officeDocument/2006/relationships/image" Target="../media/image41.jpeg"/><Relationship Id="rId11" Type="http://schemas.openxmlformats.org/officeDocument/2006/relationships/image" Target="../media/image46.png"/><Relationship Id="rId24" Type="http://schemas.openxmlformats.org/officeDocument/2006/relationships/image" Target="../media/image57.png"/><Relationship Id="rId5" Type="http://schemas.openxmlformats.org/officeDocument/2006/relationships/image" Target="../media/image40.jpeg"/><Relationship Id="rId15" Type="http://schemas.openxmlformats.org/officeDocument/2006/relationships/image" Target="../media/image50.png"/><Relationship Id="rId23" Type="http://schemas.openxmlformats.org/officeDocument/2006/relationships/image" Target="../media/image56.jpeg"/><Relationship Id="rId28" Type="http://schemas.openxmlformats.org/officeDocument/2006/relationships/image" Target="../media/image61.jpeg"/><Relationship Id="rId10" Type="http://schemas.openxmlformats.org/officeDocument/2006/relationships/image" Target="../media/image45.png"/><Relationship Id="rId19" Type="http://schemas.openxmlformats.org/officeDocument/2006/relationships/image" Target="../media/image54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4.jpeg"/><Relationship Id="rId14" Type="http://schemas.openxmlformats.org/officeDocument/2006/relationships/image" Target="../media/image49.jpeg"/><Relationship Id="rId22" Type="http://schemas.microsoft.com/office/2007/relationships/hdphoto" Target="../media/hdphoto7.wdp"/><Relationship Id="rId27" Type="http://schemas.openxmlformats.org/officeDocument/2006/relationships/image" Target="../media/image60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13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5.png"/><Relationship Id="rId12" Type="http://schemas.microsoft.com/office/2007/relationships/hdphoto" Target="../media/hdphoto12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9.wdp"/><Relationship Id="rId11" Type="http://schemas.openxmlformats.org/officeDocument/2006/relationships/image" Target="../media/image67.png"/><Relationship Id="rId5" Type="http://schemas.openxmlformats.org/officeDocument/2006/relationships/image" Target="../media/image64.png"/><Relationship Id="rId10" Type="http://schemas.microsoft.com/office/2007/relationships/hdphoto" Target="../media/hdphoto11.wdp"/><Relationship Id="rId4" Type="http://schemas.microsoft.com/office/2007/relationships/hdphoto" Target="../media/hdphoto8.wdp"/><Relationship Id="rId9" Type="http://schemas.openxmlformats.org/officeDocument/2006/relationships/image" Target="../media/image66.png"/><Relationship Id="rId14" Type="http://schemas.microsoft.com/office/2007/relationships/hdphoto" Target="../media/hdphoto13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microsoft.com/office/2007/relationships/hdphoto" Target="../media/hdphoto14.wdp"/><Relationship Id="rId7" Type="http://schemas.microsoft.com/office/2007/relationships/hdphoto" Target="../media/hdphoto16.wdp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microsoft.com/office/2007/relationships/hdphoto" Target="../media/hdphoto15.wdp"/><Relationship Id="rId4" Type="http://schemas.openxmlformats.org/officeDocument/2006/relationships/image" Target="../media/image71.png"/><Relationship Id="rId9" Type="http://schemas.microsoft.com/office/2007/relationships/hdphoto" Target="../media/hdphoto17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microsoft.com/office/2007/relationships/hdphoto" Target="../media/hdphoto21.wdp"/><Relationship Id="rId18" Type="http://schemas.microsoft.com/office/2007/relationships/hdphoto" Target="../media/hdphoto2.wdp"/><Relationship Id="rId3" Type="http://schemas.openxmlformats.org/officeDocument/2006/relationships/image" Target="../media/image81.svg"/><Relationship Id="rId21" Type="http://schemas.openxmlformats.org/officeDocument/2006/relationships/image" Target="../media/image85.png"/><Relationship Id="rId7" Type="http://schemas.microsoft.com/office/2007/relationships/hdphoto" Target="../media/hdphoto18.wdp"/><Relationship Id="rId12" Type="http://schemas.openxmlformats.org/officeDocument/2006/relationships/image" Target="../media/image79.png"/><Relationship Id="rId17" Type="http://schemas.openxmlformats.org/officeDocument/2006/relationships/image" Target="../media/image25.png"/><Relationship Id="rId2" Type="http://schemas.openxmlformats.org/officeDocument/2006/relationships/image" Target="../media/image74.png"/><Relationship Id="rId16" Type="http://schemas.openxmlformats.org/officeDocument/2006/relationships/image" Target="../media/image82.jpeg"/><Relationship Id="rId20" Type="http://schemas.openxmlformats.org/officeDocument/2006/relationships/image" Target="../media/image8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11" Type="http://schemas.microsoft.com/office/2007/relationships/hdphoto" Target="../media/hdphoto20.wdp"/><Relationship Id="rId5" Type="http://schemas.openxmlformats.org/officeDocument/2006/relationships/image" Target="../media/image83.svg"/><Relationship Id="rId15" Type="http://schemas.openxmlformats.org/officeDocument/2006/relationships/image" Target="../media/image81.jpeg"/><Relationship Id="rId10" Type="http://schemas.openxmlformats.org/officeDocument/2006/relationships/image" Target="../media/image78.png"/><Relationship Id="rId19" Type="http://schemas.openxmlformats.org/officeDocument/2006/relationships/image" Target="../media/image83.jpeg"/><Relationship Id="rId4" Type="http://schemas.openxmlformats.org/officeDocument/2006/relationships/image" Target="../media/image75.png"/><Relationship Id="rId9" Type="http://schemas.microsoft.com/office/2007/relationships/hdphoto" Target="../media/hdphoto19.wdp"/><Relationship Id="rId14" Type="http://schemas.openxmlformats.org/officeDocument/2006/relationships/image" Target="../media/image80.jpeg"/><Relationship Id="rId22" Type="http://schemas.openxmlformats.org/officeDocument/2006/relationships/image" Target="../media/image90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7.png"/><Relationship Id="rId7" Type="http://schemas.openxmlformats.org/officeDocument/2006/relationships/image" Target="../media/image90.jpe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jpeg"/><Relationship Id="rId11" Type="http://schemas.openxmlformats.org/officeDocument/2006/relationships/image" Target="../media/image93.png"/><Relationship Id="rId5" Type="http://schemas.openxmlformats.org/officeDocument/2006/relationships/image" Target="../media/image88.jpeg"/><Relationship Id="rId10" Type="http://schemas.openxmlformats.org/officeDocument/2006/relationships/image" Target="../media/image92.jpeg"/><Relationship Id="rId4" Type="http://schemas.microsoft.com/office/2007/relationships/hdphoto" Target="../media/hdphoto22.wdp"/><Relationship Id="rId9" Type="http://schemas.microsoft.com/office/2007/relationships/hdphoto" Target="../media/hdphoto23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8.png"/><Relationship Id="rId3" Type="http://schemas.microsoft.com/office/2007/relationships/media" Target="../media/media3.mp4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97.png"/><Relationship Id="rId17" Type="http://schemas.openxmlformats.org/officeDocument/2006/relationships/image" Target="../media/image102.png"/><Relationship Id="rId2" Type="http://schemas.openxmlformats.org/officeDocument/2006/relationships/video" Target="../media/media2.mp4"/><Relationship Id="rId16" Type="http://schemas.openxmlformats.org/officeDocument/2006/relationships/image" Target="../media/image101.jpeg"/><Relationship Id="rId1" Type="http://schemas.microsoft.com/office/2007/relationships/media" Target="../media/media2.mp4"/><Relationship Id="rId6" Type="http://schemas.openxmlformats.org/officeDocument/2006/relationships/video" Target="../media/media4.mp4"/><Relationship Id="rId11" Type="http://schemas.openxmlformats.org/officeDocument/2006/relationships/image" Target="../media/image96.png"/><Relationship Id="rId5" Type="http://schemas.microsoft.com/office/2007/relationships/media" Target="../media/media4.mp4"/><Relationship Id="rId15" Type="http://schemas.openxmlformats.org/officeDocument/2006/relationships/image" Target="../media/image100.jpeg"/><Relationship Id="rId10" Type="http://schemas.openxmlformats.org/officeDocument/2006/relationships/image" Target="../media/image95.png"/><Relationship Id="rId4" Type="http://schemas.openxmlformats.org/officeDocument/2006/relationships/video" Target="../media/media3.mp4"/><Relationship Id="rId9" Type="http://schemas.microsoft.com/office/2007/relationships/hdphoto" Target="../media/hdphoto24.wdp"/><Relationship Id="rId14" Type="http://schemas.openxmlformats.org/officeDocument/2006/relationships/image" Target="../media/image9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sv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5" Type="http://schemas.openxmlformats.org/officeDocument/2006/relationships/image" Target="../media/image119.svg"/><Relationship Id="rId9" Type="http://schemas.openxmlformats.org/officeDocument/2006/relationships/image" Target="../media/image10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06.png"/><Relationship Id="rId7" Type="http://schemas.microsoft.com/office/2007/relationships/hdphoto" Target="../media/hdphoto25.wdp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png"/><Relationship Id="rId11" Type="http://schemas.openxmlformats.org/officeDocument/2006/relationships/image" Target="../media/image90.svg"/><Relationship Id="rId5" Type="http://schemas.microsoft.com/office/2007/relationships/hdphoto" Target="../media/hdphoto24.wdp"/><Relationship Id="rId10" Type="http://schemas.openxmlformats.org/officeDocument/2006/relationships/image" Target="../media/image85.png"/><Relationship Id="rId4" Type="http://schemas.openxmlformats.org/officeDocument/2006/relationships/image" Target="../media/image94.png"/><Relationship Id="rId9" Type="http://schemas.microsoft.com/office/2007/relationships/hdphoto" Target="../media/hdphoto2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B2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7252619" y="906565"/>
            <a:ext cx="11012521" cy="6232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44"/>
              </a:lnSpc>
            </a:pPr>
            <a:r>
              <a:rPr lang="en-US" sz="5400" spc="1233" dirty="0">
                <a:solidFill>
                  <a:srgbClr val="0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Darumadrop One" panose="020B0604020202020204" charset="-128"/>
                <a:ea typeface="Darumadrop One" panose="020B0604020202020204" charset="-128"/>
                <a:cs typeface="Brasika"/>
                <a:sym typeface="Brasika"/>
              </a:rPr>
              <a:t>OBTENCIÓN DE PRODUCTOS APÍCOLA,  IMPLEMENTANDO  FLORES RICAS EN NÈCTAR, MEJORANDO LA PRODUCCIÓN </a:t>
            </a:r>
            <a:r>
              <a:rPr lang="en-US" sz="5400" spc="1233" dirty="0">
                <a:solidFill>
                  <a:srgbClr val="000000"/>
                </a:solidFill>
                <a:latin typeface="Darumadrop One" panose="020B0604020202020204" charset="-128"/>
                <a:ea typeface="Darumadrop One" panose="020B0604020202020204" charset="-128"/>
                <a:cs typeface="Brasika"/>
                <a:sym typeface="Brasika"/>
              </a:rPr>
              <a:t>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0" y="7821803"/>
            <a:ext cx="18288000" cy="2595688"/>
            <a:chOff x="0" y="0"/>
            <a:chExt cx="4816593" cy="683638"/>
          </a:xfrm>
          <a:solidFill>
            <a:srgbClr val="FB9E21"/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683638"/>
            </a:xfrm>
            <a:custGeom>
              <a:avLst/>
              <a:gdLst/>
              <a:ahLst/>
              <a:cxnLst/>
              <a:rect l="l" t="t" r="r" b="b"/>
              <a:pathLst>
                <a:path w="4816592" h="683638">
                  <a:moveTo>
                    <a:pt x="0" y="0"/>
                  </a:moveTo>
                  <a:lnTo>
                    <a:pt x="4816592" y="0"/>
                  </a:lnTo>
                  <a:lnTo>
                    <a:pt x="4816592" y="683638"/>
                  </a:lnTo>
                  <a:lnTo>
                    <a:pt x="0" y="683638"/>
                  </a:lnTo>
                  <a:close/>
                </a:path>
              </a:pathLst>
            </a:custGeom>
            <a:grpFill/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4816593" cy="71221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7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455138" y="7713307"/>
            <a:ext cx="5377720" cy="2420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66"/>
              </a:lnSpc>
            </a:pPr>
            <a:r>
              <a:rPr lang="en-US" sz="4619" spc="609" dirty="0">
                <a:solidFill>
                  <a:srgbClr val="000000"/>
                </a:solidFill>
                <a:latin typeface="Adigiana Toybox"/>
                <a:ea typeface="Adigiana Toybox"/>
                <a:cs typeface="Adigiana Toybox"/>
                <a:sym typeface="Adigiana Toybox"/>
              </a:rPr>
              <a:t> Ximena Sierra  </a:t>
            </a:r>
          </a:p>
          <a:p>
            <a:pPr algn="ctr">
              <a:lnSpc>
                <a:spcPts val="6466"/>
              </a:lnSpc>
            </a:pPr>
            <a:r>
              <a:rPr lang="en-US" sz="4619" spc="609" dirty="0">
                <a:solidFill>
                  <a:srgbClr val="000000"/>
                </a:solidFill>
                <a:latin typeface="Adigiana Toybox"/>
                <a:ea typeface="Adigiana Toybox"/>
                <a:cs typeface="Adigiana Toybox"/>
                <a:sym typeface="Adigiana Toybox"/>
              </a:rPr>
              <a:t>Daniela Cuellar</a:t>
            </a:r>
          </a:p>
          <a:p>
            <a:pPr algn="ctr">
              <a:lnSpc>
                <a:spcPts val="6466"/>
              </a:lnSpc>
            </a:pPr>
            <a:r>
              <a:rPr lang="en-US" sz="4619" spc="609" dirty="0">
                <a:solidFill>
                  <a:srgbClr val="000000"/>
                </a:solidFill>
                <a:latin typeface="Adigiana Toybox"/>
                <a:ea typeface="Adigiana Toybox"/>
                <a:cs typeface="Adigiana Toybox"/>
                <a:sym typeface="Adigiana Toybox"/>
              </a:rPr>
              <a:t>Angela Tovar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4" r="1614" b="7525"/>
          <a:stretch/>
        </p:blipFill>
        <p:spPr>
          <a:xfrm>
            <a:off x="228600" y="219477"/>
            <a:ext cx="7046879" cy="69195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B2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-29568" y="99915"/>
            <a:ext cx="9569203" cy="10287000"/>
            <a:chOff x="0" y="0"/>
            <a:chExt cx="1905549" cy="2700016"/>
          </a:xfrm>
          <a:solidFill>
            <a:srgbClr val="EFB135"/>
          </a:solidFill>
        </p:grpSpPr>
        <p:sp>
          <p:nvSpPr>
            <p:cNvPr id="4" name="Freeform 4"/>
            <p:cNvSpPr/>
            <p:nvPr/>
          </p:nvSpPr>
          <p:spPr>
            <a:xfrm>
              <a:off x="0" y="0"/>
              <a:ext cx="1905549" cy="2700016"/>
            </a:xfrm>
            <a:custGeom>
              <a:avLst/>
              <a:gdLst/>
              <a:ahLst/>
              <a:cxnLst/>
              <a:rect l="l" t="t" r="r" b="b"/>
              <a:pathLst>
                <a:path w="1905549" h="2700016">
                  <a:moveTo>
                    <a:pt x="0" y="0"/>
                  </a:moveTo>
                  <a:lnTo>
                    <a:pt x="1905549" y="0"/>
                  </a:lnTo>
                  <a:lnTo>
                    <a:pt x="1905549" y="2700016"/>
                  </a:lnTo>
                  <a:lnTo>
                    <a:pt x="0" y="2700016"/>
                  </a:lnTo>
                  <a:close/>
                </a:path>
              </a:pathLst>
            </a:custGeom>
            <a:grpFill/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905549" cy="2728591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70"/>
                </a:lnSpc>
              </a:pPr>
              <a:endParaRPr/>
            </a:p>
          </p:txBody>
        </p:sp>
      </p:grpSp>
      <p:sp>
        <p:nvSpPr>
          <p:cNvPr id="2" name="Freeform 2"/>
          <p:cNvSpPr/>
          <p:nvPr/>
        </p:nvSpPr>
        <p:spPr>
          <a:xfrm>
            <a:off x="1593407" y="1782912"/>
            <a:ext cx="1958124" cy="2039855"/>
          </a:xfrm>
          <a:custGeom>
            <a:avLst/>
            <a:gdLst/>
            <a:ahLst/>
            <a:cxnLst/>
            <a:rect l="l" t="t" r="r" b="b"/>
            <a:pathLst>
              <a:path w="2447853" h="2447853">
                <a:moveTo>
                  <a:pt x="0" y="0"/>
                </a:moveTo>
                <a:lnTo>
                  <a:pt x="2447853" y="0"/>
                </a:lnTo>
                <a:lnTo>
                  <a:pt x="2447853" y="2447853"/>
                </a:lnTo>
                <a:lnTo>
                  <a:pt x="0" y="24478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924862" y="6151064"/>
            <a:ext cx="4125808" cy="1760013"/>
          </a:xfrm>
          <a:custGeom>
            <a:avLst/>
            <a:gdLst/>
            <a:ahLst/>
            <a:cxnLst/>
            <a:rect l="l" t="t" r="r" b="b"/>
            <a:pathLst>
              <a:path w="6032017" h="2490679">
                <a:moveTo>
                  <a:pt x="0" y="0"/>
                </a:moveTo>
                <a:lnTo>
                  <a:pt x="6032018" y="0"/>
                </a:lnTo>
                <a:lnTo>
                  <a:pt x="6032018" y="2490678"/>
                </a:lnTo>
                <a:lnTo>
                  <a:pt x="0" y="24906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969" r="-13172" b="-8701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10209" y="5796971"/>
            <a:ext cx="3404202" cy="2101739"/>
          </a:xfrm>
          <a:custGeom>
            <a:avLst/>
            <a:gdLst/>
            <a:ahLst/>
            <a:cxnLst/>
            <a:rect l="l" t="t" r="r" b="b"/>
            <a:pathLst>
              <a:path w="5340639" h="2888886">
                <a:moveTo>
                  <a:pt x="0" y="0"/>
                </a:moveTo>
                <a:lnTo>
                  <a:pt x="5340638" y="0"/>
                </a:lnTo>
                <a:lnTo>
                  <a:pt x="5340638" y="2888886"/>
                </a:lnTo>
                <a:lnTo>
                  <a:pt x="0" y="28888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7204031" y="4138882"/>
            <a:ext cx="1730392" cy="1753980"/>
          </a:xfrm>
          <a:custGeom>
            <a:avLst/>
            <a:gdLst/>
            <a:ahLst/>
            <a:cxnLst/>
            <a:rect l="l" t="t" r="r" b="b"/>
            <a:pathLst>
              <a:path w="1980607" h="1980607">
                <a:moveTo>
                  <a:pt x="0" y="0"/>
                </a:moveTo>
                <a:lnTo>
                  <a:pt x="1980607" y="0"/>
                </a:lnTo>
                <a:lnTo>
                  <a:pt x="1980607" y="1980607"/>
                </a:lnTo>
                <a:lnTo>
                  <a:pt x="0" y="198060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46428" y="3915764"/>
            <a:ext cx="1676400" cy="1567179"/>
          </a:xfrm>
          <a:custGeom>
            <a:avLst/>
            <a:gdLst/>
            <a:ahLst/>
            <a:cxnLst/>
            <a:rect l="l" t="t" r="r" b="b"/>
            <a:pathLst>
              <a:path w="2524947" h="2524947">
                <a:moveTo>
                  <a:pt x="0" y="0"/>
                </a:moveTo>
                <a:lnTo>
                  <a:pt x="2524948" y="0"/>
                </a:lnTo>
                <a:lnTo>
                  <a:pt x="2524948" y="2524948"/>
                </a:lnTo>
                <a:lnTo>
                  <a:pt x="0" y="25249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649008" y="511925"/>
            <a:ext cx="2218391" cy="2190495"/>
          </a:xfrm>
          <a:custGeom>
            <a:avLst/>
            <a:gdLst/>
            <a:ahLst/>
            <a:cxnLst/>
            <a:rect l="l" t="t" r="r" b="b"/>
            <a:pathLst>
              <a:path w="2625871" h="2625871">
                <a:moveTo>
                  <a:pt x="0" y="0"/>
                </a:moveTo>
                <a:lnTo>
                  <a:pt x="2625871" y="0"/>
                </a:lnTo>
                <a:lnTo>
                  <a:pt x="2625871" y="2625872"/>
                </a:lnTo>
                <a:lnTo>
                  <a:pt x="0" y="262587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18155029">
            <a:off x="5189727" y="1978561"/>
            <a:ext cx="946037" cy="1422038"/>
          </a:xfrm>
          <a:custGeom>
            <a:avLst/>
            <a:gdLst/>
            <a:ahLst/>
            <a:cxnLst/>
            <a:rect l="l" t="t" r="r" b="b"/>
            <a:pathLst>
              <a:path w="1224020" h="1945696">
                <a:moveTo>
                  <a:pt x="0" y="0"/>
                </a:moveTo>
                <a:lnTo>
                  <a:pt x="1224019" y="0"/>
                </a:lnTo>
                <a:lnTo>
                  <a:pt x="1224019" y="1945696"/>
                </a:lnTo>
                <a:lnTo>
                  <a:pt x="0" y="19456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17303678">
            <a:off x="5987523" y="4490386"/>
            <a:ext cx="1202318" cy="1219577"/>
          </a:xfrm>
          <a:custGeom>
            <a:avLst/>
            <a:gdLst/>
            <a:ahLst/>
            <a:cxnLst/>
            <a:rect l="l" t="t" r="r" b="b"/>
            <a:pathLst>
              <a:path w="1764230" h="2608843">
                <a:moveTo>
                  <a:pt x="0" y="0"/>
                </a:moveTo>
                <a:lnTo>
                  <a:pt x="1764230" y="0"/>
                </a:lnTo>
                <a:lnTo>
                  <a:pt x="1764230" y="2608843"/>
                </a:lnTo>
                <a:lnTo>
                  <a:pt x="0" y="260884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78290" y="551806"/>
            <a:ext cx="3364406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dirty="0">
                <a:solidFill>
                  <a:srgbClr val="AD6B13"/>
                </a:solidFill>
                <a:latin typeface="Adigiana Toybox"/>
                <a:ea typeface="Adigiana Toybox"/>
                <a:cs typeface="Adigiana Toybox"/>
                <a:sym typeface="Adigiana Toybox"/>
              </a:rPr>
              <a:t>¿QUÉ SE VA A HACER ?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353614" y="3362201"/>
            <a:ext cx="4599641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dirty="0">
                <a:solidFill>
                  <a:srgbClr val="AD6B13"/>
                </a:solidFill>
                <a:latin typeface="Adigiana Toybox"/>
                <a:ea typeface="Adigiana Toybox"/>
                <a:cs typeface="Adigiana Toybox"/>
                <a:sym typeface="Adigiana Toybox"/>
              </a:rPr>
              <a:t>¿QUÉ SE HA HECHO?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98610" y="8007580"/>
            <a:ext cx="9003897" cy="15773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320"/>
              </a:lnSpc>
            </a:pPr>
            <a:r>
              <a:rPr lang="en-US" sz="8500" dirty="0">
                <a:solidFill>
                  <a:schemeClr val="tx2">
                    <a:lumMod val="75000"/>
                  </a:schemeClr>
                </a:solidFill>
                <a:latin typeface="Arturo Outline"/>
                <a:ea typeface="Arturo Outline"/>
                <a:cs typeface="Arturo Outline"/>
                <a:sym typeface="Arturo Outline"/>
              </a:rPr>
              <a:t>Antecedentes</a:t>
            </a:r>
            <a:r>
              <a:rPr lang="en-US" sz="8500" dirty="0">
                <a:solidFill>
                  <a:srgbClr val="040D50"/>
                </a:solidFill>
                <a:latin typeface="Arturo Outline"/>
                <a:ea typeface="Arturo Outline"/>
                <a:cs typeface="Arturo Outline"/>
                <a:sym typeface="Arturo Outline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89390" y="4531970"/>
            <a:ext cx="2957592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dirty="0">
                <a:solidFill>
                  <a:srgbClr val="AD6B13"/>
                </a:solidFill>
                <a:latin typeface="Adigiana Toybox"/>
                <a:ea typeface="Adigiana Toybox"/>
                <a:cs typeface="Adigiana Toybox"/>
                <a:sym typeface="Adigiana Toybox"/>
              </a:rPr>
              <a:t>Beneficios de la miel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653435" y="993542"/>
            <a:ext cx="388620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dirty="0">
                <a:solidFill>
                  <a:srgbClr val="AD6B13"/>
                </a:solidFill>
                <a:latin typeface="Adigiana Toybox"/>
                <a:ea typeface="Adigiana Toybox"/>
                <a:cs typeface="Adigiana Toybox"/>
                <a:sym typeface="Adigiana Toybox"/>
              </a:rPr>
              <a:t>Manejos Básicos de las colmenas</a:t>
            </a:r>
          </a:p>
        </p:txBody>
      </p:sp>
      <p:sp>
        <p:nvSpPr>
          <p:cNvPr id="19" name="TextBox 13"/>
          <p:cNvSpPr txBox="1"/>
          <p:nvPr/>
        </p:nvSpPr>
        <p:spPr>
          <a:xfrm>
            <a:off x="8342424" y="1085971"/>
            <a:ext cx="11535491" cy="1175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11"/>
              </a:lnSpc>
            </a:pPr>
            <a:r>
              <a:rPr lang="en-US" sz="8500" dirty="0">
                <a:solidFill>
                  <a:srgbClr val="D2A000"/>
                </a:solidFill>
                <a:latin typeface="Arturo Outline"/>
                <a:ea typeface="Arturo Outline"/>
                <a:cs typeface="Arturo Outline"/>
                <a:sym typeface="Arturo Outline"/>
              </a:rPr>
              <a:t>Justificación</a:t>
            </a:r>
            <a:r>
              <a:rPr lang="en-US" sz="8799" dirty="0">
                <a:solidFill>
                  <a:srgbClr val="D2A000"/>
                </a:solidFill>
                <a:latin typeface="Arturo Outline"/>
                <a:ea typeface="Arturo Outline"/>
                <a:cs typeface="Arturo Outline"/>
                <a:sym typeface="Arturo Outline"/>
              </a:rPr>
              <a:t> </a:t>
            </a:r>
          </a:p>
        </p:txBody>
      </p:sp>
      <p:sp>
        <p:nvSpPr>
          <p:cNvPr id="20" name="Freeform 5"/>
          <p:cNvSpPr/>
          <p:nvPr/>
        </p:nvSpPr>
        <p:spPr>
          <a:xfrm>
            <a:off x="11070043" y="6023597"/>
            <a:ext cx="2757046" cy="2460287"/>
          </a:xfrm>
          <a:custGeom>
            <a:avLst/>
            <a:gdLst/>
            <a:ahLst/>
            <a:cxnLst/>
            <a:rect l="l" t="t" r="r" b="b"/>
            <a:pathLst>
              <a:path w="3980066" h="3980066">
                <a:moveTo>
                  <a:pt x="0" y="0"/>
                </a:moveTo>
                <a:lnTo>
                  <a:pt x="3980066" y="0"/>
                </a:lnTo>
                <a:lnTo>
                  <a:pt x="3980066" y="3980066"/>
                </a:lnTo>
                <a:lnTo>
                  <a:pt x="0" y="398006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1" name="Freeform 6"/>
          <p:cNvSpPr/>
          <p:nvPr/>
        </p:nvSpPr>
        <p:spPr>
          <a:xfrm rot="-4444160">
            <a:off x="13936745" y="6963442"/>
            <a:ext cx="2556937" cy="2987411"/>
          </a:xfrm>
          <a:custGeom>
            <a:avLst/>
            <a:gdLst/>
            <a:ahLst/>
            <a:cxnLst/>
            <a:rect l="l" t="t" r="r" b="b"/>
            <a:pathLst>
              <a:path w="3871338" h="3871338">
                <a:moveTo>
                  <a:pt x="0" y="0"/>
                </a:moveTo>
                <a:lnTo>
                  <a:pt x="3871338" y="0"/>
                </a:lnTo>
                <a:lnTo>
                  <a:pt x="3871338" y="3871338"/>
                </a:lnTo>
                <a:lnTo>
                  <a:pt x="0" y="387133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2" name="Freeform 7"/>
          <p:cNvSpPr/>
          <p:nvPr/>
        </p:nvSpPr>
        <p:spPr>
          <a:xfrm>
            <a:off x="10059603" y="3948587"/>
            <a:ext cx="2294231" cy="2371634"/>
          </a:xfrm>
          <a:custGeom>
            <a:avLst/>
            <a:gdLst/>
            <a:ahLst/>
            <a:cxnLst/>
            <a:rect l="l" t="t" r="r" b="b"/>
            <a:pathLst>
              <a:path w="3227684" h="3227684">
                <a:moveTo>
                  <a:pt x="0" y="0"/>
                </a:moveTo>
                <a:lnTo>
                  <a:pt x="3227683" y="0"/>
                </a:lnTo>
                <a:lnTo>
                  <a:pt x="3227683" y="3227684"/>
                </a:lnTo>
                <a:lnTo>
                  <a:pt x="0" y="322768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23" name="Freeform 8"/>
          <p:cNvSpPr/>
          <p:nvPr/>
        </p:nvSpPr>
        <p:spPr>
          <a:xfrm>
            <a:off x="15723761" y="2347568"/>
            <a:ext cx="2561013" cy="2311633"/>
          </a:xfrm>
          <a:custGeom>
            <a:avLst/>
            <a:gdLst/>
            <a:ahLst/>
            <a:cxnLst/>
            <a:rect l="l" t="t" r="r" b="b"/>
            <a:pathLst>
              <a:path w="3519620" h="3519620">
                <a:moveTo>
                  <a:pt x="0" y="0"/>
                </a:moveTo>
                <a:lnTo>
                  <a:pt x="3519620" y="0"/>
                </a:lnTo>
                <a:lnTo>
                  <a:pt x="3519620" y="3519620"/>
                </a:lnTo>
                <a:lnTo>
                  <a:pt x="0" y="351962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24" name="Freeform 9"/>
          <p:cNvSpPr/>
          <p:nvPr/>
        </p:nvSpPr>
        <p:spPr>
          <a:xfrm rot="1667792">
            <a:off x="14987570" y="6036353"/>
            <a:ext cx="1161469" cy="937607"/>
          </a:xfrm>
          <a:custGeom>
            <a:avLst/>
            <a:gdLst/>
            <a:ahLst/>
            <a:cxnLst/>
            <a:rect l="l" t="t" r="r" b="b"/>
            <a:pathLst>
              <a:path w="1038070" h="1941968">
                <a:moveTo>
                  <a:pt x="0" y="0"/>
                </a:moveTo>
                <a:lnTo>
                  <a:pt x="1038070" y="0"/>
                </a:lnTo>
                <a:lnTo>
                  <a:pt x="1038070" y="1941968"/>
                </a:lnTo>
                <a:lnTo>
                  <a:pt x="0" y="194196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10"/>
          <p:cNvSpPr/>
          <p:nvPr/>
        </p:nvSpPr>
        <p:spPr>
          <a:xfrm rot="7745577">
            <a:off x="12229091" y="3422381"/>
            <a:ext cx="1167384" cy="1136759"/>
          </a:xfrm>
          <a:custGeom>
            <a:avLst/>
            <a:gdLst/>
            <a:ahLst/>
            <a:cxnLst/>
            <a:rect l="l" t="t" r="r" b="b"/>
            <a:pathLst>
              <a:path w="1612368" h="1993655">
                <a:moveTo>
                  <a:pt x="0" y="0"/>
                </a:moveTo>
                <a:lnTo>
                  <a:pt x="1612368" y="0"/>
                </a:lnTo>
                <a:lnTo>
                  <a:pt x="1612368" y="1993654"/>
                </a:lnTo>
                <a:lnTo>
                  <a:pt x="0" y="1993654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11"/>
          <p:cNvSpPr/>
          <p:nvPr/>
        </p:nvSpPr>
        <p:spPr>
          <a:xfrm rot="1709412">
            <a:off x="14960638" y="4369148"/>
            <a:ext cx="1401175" cy="1217481"/>
          </a:xfrm>
          <a:custGeom>
            <a:avLst/>
            <a:gdLst/>
            <a:ahLst/>
            <a:cxnLst/>
            <a:rect l="l" t="t" r="r" b="b"/>
            <a:pathLst>
              <a:path w="1866386" h="2125284">
                <a:moveTo>
                  <a:pt x="0" y="0"/>
                </a:moveTo>
                <a:lnTo>
                  <a:pt x="1866386" y="0"/>
                </a:lnTo>
                <a:lnTo>
                  <a:pt x="1866386" y="2125285"/>
                </a:lnTo>
                <a:lnTo>
                  <a:pt x="0" y="21252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=""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12"/>
          <p:cNvSpPr/>
          <p:nvPr/>
        </p:nvSpPr>
        <p:spPr>
          <a:xfrm rot="3185893">
            <a:off x="10778946" y="7860230"/>
            <a:ext cx="960940" cy="1196470"/>
          </a:xfrm>
          <a:custGeom>
            <a:avLst/>
            <a:gdLst/>
            <a:ahLst/>
            <a:cxnLst/>
            <a:rect l="l" t="t" r="r" b="b"/>
            <a:pathLst>
              <a:path w="1907534" h="2123773">
                <a:moveTo>
                  <a:pt x="0" y="0"/>
                </a:moveTo>
                <a:lnTo>
                  <a:pt x="1907534" y="0"/>
                </a:lnTo>
                <a:lnTo>
                  <a:pt x="1907534" y="2123773"/>
                </a:lnTo>
                <a:lnTo>
                  <a:pt x="0" y="212377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=""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28" name="TextBox 14"/>
          <p:cNvSpPr txBox="1"/>
          <p:nvPr/>
        </p:nvSpPr>
        <p:spPr>
          <a:xfrm>
            <a:off x="10904591" y="8141002"/>
            <a:ext cx="2334851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dirty="0" err="1">
                <a:solidFill>
                  <a:srgbClr val="0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liens and Cow"/>
                <a:ea typeface="Aliens and Cow"/>
                <a:cs typeface="Aliens and Cow"/>
                <a:sym typeface="Aliens and Cow"/>
              </a:rPr>
              <a:t>Escasez</a:t>
            </a:r>
            <a:r>
              <a:rPr lang="en-US" sz="9000" dirty="0">
                <a:solidFill>
                  <a:srgbClr val="000000"/>
                </a:solidFill>
                <a:latin typeface="Aliens and Cow"/>
                <a:ea typeface="Aliens and Cow"/>
                <a:cs typeface="Aliens and Cow"/>
                <a:sym typeface="Aliens and Cow"/>
              </a:rPr>
              <a:t> </a:t>
            </a:r>
          </a:p>
        </p:txBody>
      </p:sp>
      <p:sp>
        <p:nvSpPr>
          <p:cNvPr id="29" name="TextBox 15"/>
          <p:cNvSpPr txBox="1"/>
          <p:nvPr/>
        </p:nvSpPr>
        <p:spPr>
          <a:xfrm>
            <a:off x="16153222" y="5851764"/>
            <a:ext cx="2024531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dirty="0">
                <a:solidFill>
                  <a:srgbClr val="0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liens and Cow"/>
                <a:ea typeface="Aliens and Cow"/>
                <a:cs typeface="Aliens and Cow"/>
                <a:sym typeface="Aliens and Cow"/>
              </a:rPr>
              <a:t>ALTO COSTO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728161" y="2347568"/>
            <a:ext cx="2692436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4000" dirty="0">
                <a:solidFill>
                  <a:srgbClr val="000000"/>
                </a:solidFill>
                <a:effectLst>
                  <a:glow rad="101600">
                    <a:schemeClr val="accent6">
                      <a:lumMod val="75000"/>
                      <a:alpha val="60000"/>
                    </a:schemeClr>
                  </a:glow>
                </a:effectLst>
                <a:latin typeface="Aliens and Cow"/>
                <a:ea typeface="Aliens and Cow"/>
                <a:cs typeface="Aliens and Cow"/>
                <a:sym typeface="Aliens and Cow"/>
              </a:rPr>
              <a:t>POLINIZACIÓN</a:t>
            </a:r>
          </a:p>
        </p:txBody>
      </p:sp>
      <p:sp>
        <p:nvSpPr>
          <p:cNvPr id="31" name="TextBox 17"/>
          <p:cNvSpPr txBox="1"/>
          <p:nvPr/>
        </p:nvSpPr>
        <p:spPr>
          <a:xfrm>
            <a:off x="13225287" y="2913964"/>
            <a:ext cx="2315382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dirty="0">
                <a:solidFill>
                  <a:srgbClr val="0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liens and Cow"/>
                <a:ea typeface="Aliens and Cow"/>
                <a:cs typeface="Aliens and Cow"/>
                <a:sym typeface="Aliens and Cow"/>
              </a:rPr>
              <a:t>NO HAY ABEJAS EN LA ZONA </a:t>
            </a:r>
          </a:p>
        </p:txBody>
      </p:sp>
      <p:sp>
        <p:nvSpPr>
          <p:cNvPr id="32" name="Freeform 12"/>
          <p:cNvSpPr/>
          <p:nvPr/>
        </p:nvSpPr>
        <p:spPr>
          <a:xfrm rot="770873">
            <a:off x="618306" y="1662392"/>
            <a:ext cx="1326387" cy="923027"/>
          </a:xfrm>
          <a:custGeom>
            <a:avLst/>
            <a:gdLst/>
            <a:ahLst/>
            <a:cxnLst/>
            <a:rect l="l" t="t" r="r" b="b"/>
            <a:pathLst>
              <a:path w="1224020" h="1945696">
                <a:moveTo>
                  <a:pt x="0" y="0"/>
                </a:moveTo>
                <a:lnTo>
                  <a:pt x="1224019" y="0"/>
                </a:lnTo>
                <a:lnTo>
                  <a:pt x="1224019" y="1945696"/>
                </a:lnTo>
                <a:lnTo>
                  <a:pt x="0" y="19456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rcRect/>
            <a:stretch>
              <a:fillRect l="20956" t="-65820"/>
            </a:stretch>
          </a:blipFill>
        </p:spPr>
      </p:sp>
      <p:sp>
        <p:nvSpPr>
          <p:cNvPr id="33" name="Freeform 13"/>
          <p:cNvSpPr/>
          <p:nvPr/>
        </p:nvSpPr>
        <p:spPr>
          <a:xfrm rot="14581925">
            <a:off x="1677331" y="4679914"/>
            <a:ext cx="1418769" cy="711922"/>
          </a:xfrm>
          <a:custGeom>
            <a:avLst/>
            <a:gdLst/>
            <a:ahLst/>
            <a:cxnLst/>
            <a:rect l="l" t="t" r="r" b="b"/>
            <a:pathLst>
              <a:path w="1764230" h="2608843">
                <a:moveTo>
                  <a:pt x="0" y="0"/>
                </a:moveTo>
                <a:lnTo>
                  <a:pt x="1764230" y="0"/>
                </a:lnTo>
                <a:lnTo>
                  <a:pt x="1764230" y="2608843"/>
                </a:lnTo>
                <a:lnTo>
                  <a:pt x="0" y="260884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rcRect/>
            <a:stretch>
              <a:fillRect t="-96332" r="2878"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r" pattern="hexagon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B2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04800" y="1419165"/>
            <a:ext cx="17653395" cy="7501153"/>
          </a:xfrm>
          <a:custGeom>
            <a:avLst/>
            <a:gdLst/>
            <a:ahLst/>
            <a:cxnLst/>
            <a:rect l="l" t="t" r="r" b="b"/>
            <a:pathLst>
              <a:path w="15706053" h="9994761">
                <a:moveTo>
                  <a:pt x="0" y="0"/>
                </a:moveTo>
                <a:lnTo>
                  <a:pt x="15706052" y="0"/>
                </a:lnTo>
                <a:lnTo>
                  <a:pt x="15706052" y="9994760"/>
                </a:lnTo>
                <a:lnTo>
                  <a:pt x="0" y="99947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397444">
            <a:off x="-194684" y="4898069"/>
            <a:ext cx="2696310" cy="2636558"/>
          </a:xfrm>
          <a:custGeom>
            <a:avLst/>
            <a:gdLst/>
            <a:ahLst/>
            <a:cxnLst/>
            <a:rect l="l" t="t" r="r" b="b"/>
            <a:pathLst>
              <a:path w="3435296" h="3435296">
                <a:moveTo>
                  <a:pt x="0" y="0"/>
                </a:moveTo>
                <a:lnTo>
                  <a:pt x="3435296" y="0"/>
                </a:lnTo>
                <a:lnTo>
                  <a:pt x="3435296" y="3435296"/>
                </a:lnTo>
                <a:lnTo>
                  <a:pt x="0" y="34352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14510" y="3157913"/>
            <a:ext cx="5862691" cy="45781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106"/>
              </a:lnSpc>
            </a:pPr>
            <a:r>
              <a:rPr lang="en-US" sz="3000" dirty="0" err="1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Brindaremos</a:t>
            </a:r>
            <a:r>
              <a:rPr lang="en-US" sz="3000" dirty="0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 a </a:t>
            </a:r>
            <a:r>
              <a:rPr lang="en-US" sz="3000" dirty="0" err="1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nuestros</a:t>
            </a:r>
            <a:r>
              <a:rPr lang="en-US" sz="3000" dirty="0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clientes</a:t>
            </a:r>
            <a:r>
              <a:rPr lang="en-US" sz="3000" dirty="0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productos</a:t>
            </a:r>
            <a:r>
              <a:rPr lang="en-US" sz="3000" dirty="0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limpios</a:t>
            </a:r>
            <a:r>
              <a:rPr lang="en-US" sz="3000" dirty="0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 y de </a:t>
            </a:r>
            <a:r>
              <a:rPr lang="en-US" sz="3000" dirty="0" err="1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alta</a:t>
            </a:r>
            <a:r>
              <a:rPr lang="en-US" sz="3000" dirty="0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calidad</a:t>
            </a:r>
            <a:r>
              <a:rPr lang="en-US" sz="3000" dirty="0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caracterizándonos</a:t>
            </a:r>
            <a:r>
              <a:rPr lang="en-US" sz="3000" dirty="0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como</a:t>
            </a:r>
            <a:r>
              <a:rPr lang="en-US" sz="3000" dirty="0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una</a:t>
            </a:r>
            <a:r>
              <a:rPr lang="en-US" sz="3000" dirty="0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empresa</a:t>
            </a:r>
            <a:r>
              <a:rPr lang="en-US" sz="3000" dirty="0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responsable</a:t>
            </a:r>
            <a:r>
              <a:rPr lang="en-US" sz="3000" dirty="0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cumplida</a:t>
            </a:r>
            <a:r>
              <a:rPr lang="en-US" sz="3000" dirty="0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 y </a:t>
            </a:r>
            <a:r>
              <a:rPr lang="en-US" sz="3000" dirty="0" err="1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transparente</a:t>
            </a:r>
            <a:r>
              <a:rPr lang="en-US" sz="3000" dirty="0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 a la hora de </a:t>
            </a:r>
            <a:r>
              <a:rPr lang="en-US" sz="3000" dirty="0" err="1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entregar</a:t>
            </a:r>
            <a:r>
              <a:rPr lang="en-US" sz="3000" dirty="0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 el </a:t>
            </a:r>
            <a:r>
              <a:rPr lang="en-US" sz="3000" dirty="0" err="1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producto</a:t>
            </a:r>
            <a:r>
              <a:rPr lang="en-US" sz="3000" dirty="0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410127" y="3276167"/>
            <a:ext cx="5759120" cy="40780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324"/>
              </a:lnSpc>
            </a:pPr>
            <a:r>
              <a:rPr lang="en-US" sz="3000" b="1" dirty="0">
                <a:solidFill>
                  <a:srgbClr val="14130E"/>
                </a:solidFill>
                <a:latin typeface="Special Elite"/>
                <a:ea typeface="Special Elite"/>
                <a:cs typeface="Special Elite"/>
                <a:sym typeface="Special Elite"/>
              </a:rPr>
              <a:t>ECOMIPOS</a:t>
            </a:r>
            <a:r>
              <a:rPr lang="en-US" sz="3000" dirty="0">
                <a:solidFill>
                  <a:srgbClr val="14130E"/>
                </a:solidFill>
                <a:latin typeface="Special Elite"/>
                <a:ea typeface="Special Elite"/>
                <a:cs typeface="Special Elite"/>
                <a:sym typeface="Special Elite"/>
              </a:rPr>
              <a:t> </a:t>
            </a:r>
            <a:r>
              <a:rPr lang="en-US" sz="3000" dirty="0" err="1">
                <a:solidFill>
                  <a:srgbClr val="14130E"/>
                </a:solidFill>
                <a:latin typeface="Special Elite"/>
                <a:ea typeface="Special Elite"/>
                <a:cs typeface="Special Elite"/>
                <a:sym typeface="Special Elite"/>
              </a:rPr>
              <a:t>será</a:t>
            </a:r>
            <a:r>
              <a:rPr lang="en-US" sz="3000" dirty="0">
                <a:solidFill>
                  <a:srgbClr val="14130E"/>
                </a:solidFill>
                <a:latin typeface="Special Elite"/>
                <a:ea typeface="Special Elite"/>
                <a:cs typeface="Special Elite"/>
                <a:sym typeface="Special Elite"/>
              </a:rPr>
              <a:t> </a:t>
            </a:r>
            <a:r>
              <a:rPr lang="en-US" sz="3000" dirty="0" err="1">
                <a:solidFill>
                  <a:srgbClr val="14130E"/>
                </a:solidFill>
                <a:latin typeface="Special Elite"/>
                <a:ea typeface="Special Elite"/>
                <a:cs typeface="Special Elite"/>
                <a:sym typeface="Special Elite"/>
              </a:rPr>
              <a:t>reconocida</a:t>
            </a:r>
            <a:r>
              <a:rPr lang="en-US" sz="3000" dirty="0">
                <a:solidFill>
                  <a:srgbClr val="14130E"/>
                </a:solidFill>
                <a:latin typeface="Special Elite"/>
                <a:ea typeface="Special Elite"/>
                <a:cs typeface="Special Elite"/>
                <a:sym typeface="Special Elite"/>
              </a:rPr>
              <a:t>, para el 2025 a </a:t>
            </a:r>
            <a:r>
              <a:rPr lang="en-US" sz="3000" dirty="0" err="1">
                <a:solidFill>
                  <a:srgbClr val="14130E"/>
                </a:solidFill>
                <a:latin typeface="Special Elite"/>
                <a:ea typeface="Special Elite"/>
                <a:cs typeface="Special Elite"/>
                <a:sym typeface="Special Elite"/>
              </a:rPr>
              <a:t>nivel</a:t>
            </a:r>
            <a:r>
              <a:rPr lang="en-US" sz="3000" dirty="0">
                <a:solidFill>
                  <a:srgbClr val="14130E"/>
                </a:solidFill>
                <a:latin typeface="Special Elite"/>
                <a:ea typeface="Special Elite"/>
                <a:cs typeface="Special Elite"/>
                <a:sym typeface="Special Elite"/>
              </a:rPr>
              <a:t> municipal </a:t>
            </a:r>
            <a:r>
              <a:rPr lang="en-US" sz="3000" dirty="0" err="1">
                <a:solidFill>
                  <a:srgbClr val="14130E"/>
                </a:solidFill>
                <a:latin typeface="Special Elite"/>
                <a:ea typeface="Special Elite"/>
                <a:cs typeface="Special Elite"/>
                <a:sym typeface="Special Elite"/>
              </a:rPr>
              <a:t>por</a:t>
            </a:r>
            <a:r>
              <a:rPr lang="en-US" sz="3000" dirty="0">
                <a:solidFill>
                  <a:srgbClr val="14130E"/>
                </a:solidFill>
                <a:latin typeface="Special Elite"/>
                <a:ea typeface="Special Elite"/>
                <a:cs typeface="Special Elite"/>
                <a:sym typeface="Special Elite"/>
              </a:rPr>
              <a:t> la </a:t>
            </a:r>
            <a:r>
              <a:rPr lang="en-US" sz="3000" dirty="0" err="1">
                <a:solidFill>
                  <a:srgbClr val="14130E"/>
                </a:solidFill>
                <a:latin typeface="Special Elite"/>
                <a:ea typeface="Special Elite"/>
                <a:cs typeface="Special Elite"/>
                <a:sym typeface="Special Elite"/>
              </a:rPr>
              <a:t>calidad</a:t>
            </a:r>
            <a:r>
              <a:rPr lang="en-US" sz="3000" dirty="0">
                <a:solidFill>
                  <a:srgbClr val="14130E"/>
                </a:solidFill>
                <a:latin typeface="Special Elite"/>
                <a:ea typeface="Special Elite"/>
                <a:cs typeface="Special Elite"/>
                <a:sym typeface="Special Elite"/>
              </a:rPr>
              <a:t> y </a:t>
            </a:r>
            <a:r>
              <a:rPr lang="en-US" sz="3000" dirty="0" err="1">
                <a:solidFill>
                  <a:srgbClr val="14130E"/>
                </a:solidFill>
                <a:latin typeface="Special Elite"/>
                <a:ea typeface="Special Elite"/>
                <a:cs typeface="Special Elite"/>
                <a:sym typeface="Special Elite"/>
              </a:rPr>
              <a:t>economía</a:t>
            </a:r>
            <a:r>
              <a:rPr lang="en-US" sz="3000" dirty="0">
                <a:solidFill>
                  <a:srgbClr val="14130E"/>
                </a:solidFill>
                <a:latin typeface="Special Elite"/>
                <a:ea typeface="Special Elite"/>
                <a:cs typeface="Special Elite"/>
                <a:sym typeface="Special Elite"/>
              </a:rPr>
              <a:t> del </a:t>
            </a:r>
            <a:r>
              <a:rPr lang="en-US" sz="3000" dirty="0" err="1">
                <a:solidFill>
                  <a:srgbClr val="14130E"/>
                </a:solidFill>
                <a:latin typeface="Special Elite"/>
                <a:ea typeface="Special Elite"/>
                <a:cs typeface="Special Elite"/>
                <a:sym typeface="Special Elite"/>
              </a:rPr>
              <a:t>producto</a:t>
            </a:r>
            <a:r>
              <a:rPr lang="en-US" sz="3000" dirty="0">
                <a:solidFill>
                  <a:srgbClr val="14130E"/>
                </a:solidFill>
                <a:latin typeface="Special Elite"/>
                <a:ea typeface="Special Elite"/>
                <a:cs typeface="Special Elite"/>
                <a:sym typeface="Special Elite"/>
              </a:rPr>
              <a:t>, </a:t>
            </a:r>
            <a:r>
              <a:rPr lang="en-US" sz="3000" dirty="0" err="1">
                <a:solidFill>
                  <a:srgbClr val="14130E"/>
                </a:solidFill>
                <a:latin typeface="Special Elite"/>
                <a:ea typeface="Special Elite"/>
                <a:cs typeface="Special Elite"/>
                <a:sym typeface="Special Elite"/>
              </a:rPr>
              <a:t>satisfaciendo</a:t>
            </a:r>
            <a:r>
              <a:rPr lang="en-US" sz="3000" dirty="0">
                <a:solidFill>
                  <a:srgbClr val="14130E"/>
                </a:solidFill>
                <a:latin typeface="Special Elite"/>
                <a:ea typeface="Special Elite"/>
                <a:cs typeface="Special Elite"/>
                <a:sym typeface="Special Elite"/>
              </a:rPr>
              <a:t> las </a:t>
            </a:r>
            <a:r>
              <a:rPr lang="en-US" sz="3000" dirty="0" err="1">
                <a:solidFill>
                  <a:srgbClr val="14130E"/>
                </a:solidFill>
                <a:latin typeface="Special Elite"/>
                <a:ea typeface="Special Elite"/>
                <a:cs typeface="Special Elite"/>
                <a:sym typeface="Special Elite"/>
              </a:rPr>
              <a:t>necesidades</a:t>
            </a:r>
            <a:r>
              <a:rPr lang="en-US" sz="3000" dirty="0">
                <a:solidFill>
                  <a:srgbClr val="14130E"/>
                </a:solidFill>
                <a:latin typeface="Special Elite"/>
                <a:ea typeface="Special Elite"/>
                <a:cs typeface="Special Elite"/>
                <a:sym typeface="Special Elite"/>
              </a:rPr>
              <a:t> a la </a:t>
            </a:r>
            <a:r>
              <a:rPr lang="en-US" sz="3000" dirty="0" err="1">
                <a:solidFill>
                  <a:srgbClr val="14130E"/>
                </a:solidFill>
                <a:latin typeface="Special Elite"/>
                <a:ea typeface="Special Elite"/>
                <a:cs typeface="Special Elite"/>
                <a:sym typeface="Special Elite"/>
              </a:rPr>
              <a:t>comunidad</a:t>
            </a:r>
            <a:r>
              <a:rPr lang="en-US" sz="3000" dirty="0">
                <a:solidFill>
                  <a:srgbClr val="14130E"/>
                </a:solidFill>
                <a:latin typeface="Special Elite"/>
                <a:ea typeface="Special Elite"/>
                <a:cs typeface="Special Elite"/>
                <a:sym typeface="Special Elite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604761" y="1937011"/>
            <a:ext cx="3360758" cy="1038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43"/>
              </a:lnSpc>
            </a:pPr>
            <a:r>
              <a:rPr lang="en-US" sz="5817" dirty="0" err="1">
                <a:solidFill>
                  <a:srgbClr val="000000"/>
                </a:solidFill>
                <a:latin typeface="Arturo Outline" panose="020B0604020202020204" charset="0"/>
                <a:ea typeface="Brasika"/>
                <a:cs typeface="Brasika"/>
                <a:sym typeface="Brasika"/>
              </a:rPr>
              <a:t>Misión</a:t>
            </a:r>
            <a:r>
              <a:rPr lang="en-US" sz="5817" dirty="0">
                <a:solidFill>
                  <a:srgbClr val="000000"/>
                </a:solidFill>
                <a:latin typeface="Brasika"/>
                <a:ea typeface="Brasika"/>
                <a:cs typeface="Brasika"/>
                <a:sym typeface="Brasika"/>
              </a:rPr>
              <a:t>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84713" y="1853075"/>
            <a:ext cx="3423364" cy="1038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43"/>
              </a:lnSpc>
            </a:pPr>
            <a:r>
              <a:rPr lang="en-US" sz="5817" dirty="0" err="1">
                <a:solidFill>
                  <a:srgbClr val="000000"/>
                </a:solidFill>
                <a:latin typeface="Arturo Outline" panose="020B0604020202020204" charset="0"/>
                <a:ea typeface="Brasika"/>
                <a:cs typeface="Brasika"/>
                <a:sym typeface="Brasika"/>
              </a:rPr>
              <a:t>Visión</a:t>
            </a:r>
            <a:r>
              <a:rPr lang="en-US" sz="5817" dirty="0">
                <a:solidFill>
                  <a:srgbClr val="000000"/>
                </a:solidFill>
                <a:latin typeface="Brasika"/>
                <a:ea typeface="Brasika"/>
                <a:cs typeface="Brasika"/>
                <a:sym typeface="Brasika"/>
              </a:rPr>
              <a:t> </a:t>
            </a:r>
          </a:p>
        </p:txBody>
      </p:sp>
      <p:sp>
        <p:nvSpPr>
          <p:cNvPr id="8" name="Freeform 6"/>
          <p:cNvSpPr/>
          <p:nvPr/>
        </p:nvSpPr>
        <p:spPr>
          <a:xfrm>
            <a:off x="820772" y="923102"/>
            <a:ext cx="2352332" cy="2211473"/>
          </a:xfrm>
          <a:custGeom>
            <a:avLst/>
            <a:gdLst/>
            <a:ahLst/>
            <a:cxnLst/>
            <a:rect l="l" t="t" r="r" b="b"/>
            <a:pathLst>
              <a:path w="1877526" h="1877526">
                <a:moveTo>
                  <a:pt x="0" y="0"/>
                </a:moveTo>
                <a:lnTo>
                  <a:pt x="1877525" y="0"/>
                </a:lnTo>
                <a:lnTo>
                  <a:pt x="1877525" y="1877526"/>
                </a:lnTo>
                <a:lnTo>
                  <a:pt x="0" y="18775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8"/>
          <p:cNvSpPr/>
          <p:nvPr/>
        </p:nvSpPr>
        <p:spPr>
          <a:xfrm>
            <a:off x="7538935" y="1082210"/>
            <a:ext cx="2676647" cy="2534948"/>
          </a:xfrm>
          <a:custGeom>
            <a:avLst/>
            <a:gdLst/>
            <a:ahLst/>
            <a:cxnLst/>
            <a:rect l="l" t="t" r="r" b="b"/>
            <a:pathLst>
              <a:path w="3394762" h="3394762">
                <a:moveTo>
                  <a:pt x="0" y="0"/>
                </a:moveTo>
                <a:lnTo>
                  <a:pt x="3394762" y="0"/>
                </a:lnTo>
                <a:lnTo>
                  <a:pt x="3394762" y="3394763"/>
                </a:lnTo>
                <a:lnTo>
                  <a:pt x="0" y="339476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9"/>
          <p:cNvSpPr/>
          <p:nvPr/>
        </p:nvSpPr>
        <p:spPr>
          <a:xfrm>
            <a:off x="7659047" y="7148264"/>
            <a:ext cx="2504854" cy="2344639"/>
          </a:xfrm>
          <a:custGeom>
            <a:avLst/>
            <a:gdLst/>
            <a:ahLst/>
            <a:cxnLst/>
            <a:rect l="l" t="t" r="r" b="b"/>
            <a:pathLst>
              <a:path w="2772587" h="2772587">
                <a:moveTo>
                  <a:pt x="0" y="0"/>
                </a:moveTo>
                <a:lnTo>
                  <a:pt x="2772586" y="0"/>
                </a:lnTo>
                <a:lnTo>
                  <a:pt x="2772586" y="2772587"/>
                </a:lnTo>
                <a:lnTo>
                  <a:pt x="0" y="27725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TextBox 14"/>
          <p:cNvSpPr txBox="1"/>
          <p:nvPr/>
        </p:nvSpPr>
        <p:spPr>
          <a:xfrm>
            <a:off x="-360614" y="503915"/>
            <a:ext cx="5716633" cy="1037219"/>
          </a:xfrm>
          <a:prstGeom prst="rect">
            <a:avLst/>
          </a:prstGeom>
        </p:spPr>
        <p:txBody>
          <a:bodyPr wrap="square" lIns="0" tIns="0" rIns="0" bIns="0" rtlCol="0" anchor="t">
            <a:prstTxWarp prst="textArchUp">
              <a:avLst/>
            </a:prstTxWarp>
            <a:spAutoFit/>
          </a:bodyPr>
          <a:lstStyle/>
          <a:p>
            <a:pPr algn="ctr">
              <a:lnSpc>
                <a:spcPts val="9951"/>
              </a:lnSpc>
            </a:pPr>
            <a:r>
              <a:rPr lang="en-US" sz="5400" dirty="0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HONESTIDAD</a:t>
            </a:r>
            <a:r>
              <a:rPr lang="en-US" sz="7108" dirty="0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 </a:t>
            </a:r>
          </a:p>
        </p:txBody>
      </p:sp>
      <p:sp>
        <p:nvSpPr>
          <p:cNvPr id="12" name="TextBox 15"/>
          <p:cNvSpPr txBox="1"/>
          <p:nvPr/>
        </p:nvSpPr>
        <p:spPr>
          <a:xfrm>
            <a:off x="13993822" y="503915"/>
            <a:ext cx="4263217" cy="3307452"/>
          </a:xfrm>
          <a:prstGeom prst="rect">
            <a:avLst/>
          </a:prstGeom>
        </p:spPr>
        <p:txBody>
          <a:bodyPr lIns="0" tIns="0" rIns="0" bIns="0" rtlCol="0" anchor="t">
            <a:prstTxWarp prst="textArchUp">
              <a:avLst>
                <a:gd name="adj" fmla="val 10097509"/>
              </a:avLst>
            </a:prstTxWarp>
            <a:spAutoFit/>
          </a:bodyPr>
          <a:lstStyle/>
          <a:p>
            <a:pPr algn="ctr">
              <a:lnSpc>
                <a:spcPts val="10607"/>
              </a:lnSpc>
            </a:pPr>
            <a:r>
              <a:rPr lang="en-US" sz="5400" dirty="0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CALIDAD</a:t>
            </a:r>
            <a:r>
              <a:rPr lang="en-US" sz="7576" dirty="0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 </a:t>
            </a:r>
          </a:p>
        </p:txBody>
      </p:sp>
      <p:sp>
        <p:nvSpPr>
          <p:cNvPr id="13" name="TextBox 16"/>
          <p:cNvSpPr txBox="1"/>
          <p:nvPr/>
        </p:nvSpPr>
        <p:spPr>
          <a:xfrm>
            <a:off x="5591490" y="996113"/>
            <a:ext cx="6877887" cy="1090042"/>
          </a:xfrm>
          <a:prstGeom prst="rect">
            <a:avLst/>
          </a:prstGeom>
        </p:spPr>
        <p:txBody>
          <a:bodyPr wrap="square" lIns="0" tIns="0" rIns="0" bIns="0" rtlCol="0" anchor="t">
            <a:prstTxWarp prst="textArchUp">
              <a:avLst/>
            </a:prstTxWarp>
            <a:spAutoFit/>
          </a:bodyPr>
          <a:lstStyle/>
          <a:p>
            <a:pPr algn="ctr">
              <a:lnSpc>
                <a:spcPts val="8487"/>
              </a:lnSpc>
            </a:pPr>
            <a:r>
              <a:rPr lang="en-US" sz="5400" dirty="0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RESPONSABILIDAD </a:t>
            </a:r>
          </a:p>
        </p:txBody>
      </p:sp>
      <p:sp>
        <p:nvSpPr>
          <p:cNvPr id="14" name="TextBox 17"/>
          <p:cNvSpPr txBox="1"/>
          <p:nvPr/>
        </p:nvSpPr>
        <p:spPr>
          <a:xfrm>
            <a:off x="7076153" y="9777084"/>
            <a:ext cx="3908560" cy="2000472"/>
          </a:xfrm>
          <a:prstGeom prst="rect">
            <a:avLst/>
          </a:prstGeom>
        </p:spPr>
        <p:txBody>
          <a:bodyPr lIns="0" tIns="0" rIns="0" bIns="0" rtlCol="0" anchor="t">
            <a:prstTxWarp prst="textArchUp">
              <a:avLst/>
            </a:prstTxWarp>
            <a:spAutoFit/>
          </a:bodyPr>
          <a:lstStyle/>
          <a:p>
            <a:pPr algn="ctr">
              <a:lnSpc>
                <a:spcPts val="12242"/>
              </a:lnSpc>
            </a:pPr>
            <a:r>
              <a:rPr lang="en-US" sz="5400" dirty="0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PASIÓN</a:t>
            </a:r>
          </a:p>
        </p:txBody>
      </p:sp>
      <p:sp>
        <p:nvSpPr>
          <p:cNvPr id="15" name="Freeform 7"/>
          <p:cNvSpPr/>
          <p:nvPr/>
        </p:nvSpPr>
        <p:spPr>
          <a:xfrm>
            <a:off x="14979321" y="920827"/>
            <a:ext cx="2381200" cy="2205259"/>
          </a:xfrm>
          <a:custGeom>
            <a:avLst/>
            <a:gdLst/>
            <a:ahLst/>
            <a:cxnLst/>
            <a:rect l="l" t="t" r="r" b="b"/>
            <a:pathLst>
              <a:path w="2146012" h="2146012">
                <a:moveTo>
                  <a:pt x="0" y="0"/>
                </a:moveTo>
                <a:lnTo>
                  <a:pt x="2146012" y="0"/>
                </a:lnTo>
                <a:lnTo>
                  <a:pt x="2146012" y="2146012"/>
                </a:lnTo>
                <a:lnTo>
                  <a:pt x="0" y="214601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B2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Abstract organic shape, Blob - Icons by Canva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4440" y="6450344"/>
            <a:ext cx="5238750" cy="393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ombinaciones de startups de Kansai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43524">
            <a:off x="90691" y="6592407"/>
            <a:ext cx="5543268" cy="3576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ubble Co. | Manchester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778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412" r="17017"/>
          <a:stretch/>
        </p:blipFill>
        <p:spPr bwMode="auto">
          <a:xfrm rot="15337982">
            <a:off x="507820" y="-40294"/>
            <a:ext cx="4216633" cy="7193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Forma orgánica abstracta, Blob - Iconos de Canva | Formas orgánicas, Abstracto, Formas abstractas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9387">
            <a:off x="12338027" y="1733865"/>
            <a:ext cx="5238750" cy="451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2"/>
          <p:cNvGrpSpPr/>
          <p:nvPr/>
        </p:nvGrpSpPr>
        <p:grpSpPr>
          <a:xfrm>
            <a:off x="0" y="345657"/>
            <a:ext cx="18298537" cy="1764247"/>
            <a:chOff x="0" y="0"/>
            <a:chExt cx="1785558" cy="629951"/>
          </a:xfrm>
          <a:solidFill>
            <a:srgbClr val="FB9E21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1785558" cy="629951"/>
            </a:xfrm>
            <a:custGeom>
              <a:avLst/>
              <a:gdLst/>
              <a:ahLst/>
              <a:cxnLst/>
              <a:rect l="l" t="t" r="r" b="b"/>
              <a:pathLst>
                <a:path w="1785558" h="629951">
                  <a:moveTo>
                    <a:pt x="0" y="0"/>
                  </a:moveTo>
                  <a:lnTo>
                    <a:pt x="1785558" y="0"/>
                  </a:lnTo>
                  <a:lnTo>
                    <a:pt x="1785558" y="629951"/>
                  </a:lnTo>
                  <a:lnTo>
                    <a:pt x="0" y="629951"/>
                  </a:lnTo>
                  <a:close/>
                </a:path>
              </a:pathLst>
            </a:custGeom>
            <a:grpFill/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785558" cy="658526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7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649280" y="2732237"/>
            <a:ext cx="2912585" cy="3127390"/>
          </a:xfrm>
          <a:custGeom>
            <a:avLst/>
            <a:gdLst/>
            <a:ahLst/>
            <a:cxnLst/>
            <a:rect l="l" t="t" r="r" b="b"/>
            <a:pathLst>
              <a:path w="3816542" h="3816542">
                <a:moveTo>
                  <a:pt x="0" y="0"/>
                </a:moveTo>
                <a:lnTo>
                  <a:pt x="3816542" y="0"/>
                </a:lnTo>
                <a:lnTo>
                  <a:pt x="3816542" y="3816542"/>
                </a:lnTo>
                <a:lnTo>
                  <a:pt x="0" y="381654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099426" y="6353818"/>
            <a:ext cx="2972184" cy="2754067"/>
          </a:xfrm>
          <a:custGeom>
            <a:avLst/>
            <a:gdLst/>
            <a:ahLst/>
            <a:cxnLst/>
            <a:rect l="l" t="t" r="r" b="b"/>
            <a:pathLst>
              <a:path w="3405752" h="3375251">
                <a:moveTo>
                  <a:pt x="0" y="0"/>
                </a:moveTo>
                <a:lnTo>
                  <a:pt x="3405753" y="0"/>
                </a:lnTo>
                <a:lnTo>
                  <a:pt x="3405753" y="3375250"/>
                </a:lnTo>
                <a:lnTo>
                  <a:pt x="0" y="33752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451" b="-451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582323" y="6456360"/>
            <a:ext cx="3189539" cy="2848831"/>
          </a:xfrm>
          <a:custGeom>
            <a:avLst/>
            <a:gdLst/>
            <a:ahLst/>
            <a:cxnLst/>
            <a:rect l="l" t="t" r="r" b="b"/>
            <a:pathLst>
              <a:path w="3359667" h="3413065">
                <a:moveTo>
                  <a:pt x="0" y="0"/>
                </a:moveTo>
                <a:lnTo>
                  <a:pt x="3359666" y="0"/>
                </a:lnTo>
                <a:lnTo>
                  <a:pt x="3359666" y="3413065"/>
                </a:lnTo>
                <a:lnTo>
                  <a:pt x="0" y="341306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794" r="-794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751329" y="2739721"/>
            <a:ext cx="3271370" cy="3271370"/>
          </a:xfrm>
          <a:custGeom>
            <a:avLst/>
            <a:gdLst/>
            <a:ahLst/>
            <a:cxnLst/>
            <a:rect l="l" t="t" r="r" b="b"/>
            <a:pathLst>
              <a:path w="3271370" h="3271370">
                <a:moveTo>
                  <a:pt x="0" y="0"/>
                </a:moveTo>
                <a:lnTo>
                  <a:pt x="3271370" y="0"/>
                </a:lnTo>
                <a:lnTo>
                  <a:pt x="3271370" y="3271370"/>
                </a:lnTo>
                <a:lnTo>
                  <a:pt x="0" y="327137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654530" y="345657"/>
            <a:ext cx="6803670" cy="15773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 dirty="0" err="1">
                <a:solidFill>
                  <a:srgbClr val="FFFFFF"/>
                </a:solidFill>
                <a:latin typeface="Arturo Outline"/>
                <a:ea typeface="Arturo Outline"/>
                <a:cs typeface="Arturo Outline"/>
                <a:sym typeface="Arturo Outline"/>
              </a:rPr>
              <a:t>O</a:t>
            </a:r>
            <a:r>
              <a:rPr lang="en-US" sz="8799" dirty="0" err="1" smtClean="0">
                <a:solidFill>
                  <a:srgbClr val="FFFFFF"/>
                </a:solidFill>
                <a:latin typeface="Arturo Outline"/>
                <a:ea typeface="Arturo Outline"/>
                <a:cs typeface="Arturo Outline"/>
                <a:sym typeface="Arturo Outline"/>
              </a:rPr>
              <a:t>bjetivos</a:t>
            </a:r>
            <a:endParaRPr lang="en-US" sz="8799" dirty="0">
              <a:solidFill>
                <a:srgbClr val="FFFFFF"/>
              </a:solidFill>
              <a:latin typeface="Arturo Outline"/>
              <a:ea typeface="Arturo Outline"/>
              <a:cs typeface="Arturo Outline"/>
              <a:sym typeface="Arturo Outline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60375" y="7281544"/>
            <a:ext cx="5107283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69"/>
              </a:lnSpc>
            </a:pPr>
            <a:r>
              <a:rPr lang="en-US" sz="3600" dirty="0" err="1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Implementar</a:t>
            </a:r>
            <a:r>
              <a:rPr lang="en-US" sz="3600" dirty="0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medidas</a:t>
            </a:r>
            <a:r>
              <a:rPr lang="en-US" sz="3600" dirty="0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 de </a:t>
            </a:r>
            <a:r>
              <a:rPr lang="en-US" sz="3600" dirty="0" smtClean="0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C.I.P para </a:t>
            </a:r>
            <a:r>
              <a:rPr lang="en-US" sz="3600" dirty="0" err="1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proteger</a:t>
            </a:r>
            <a:r>
              <a:rPr lang="en-US" sz="3600" dirty="0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 las colmenas y </a:t>
            </a:r>
            <a:r>
              <a:rPr lang="en-US" sz="3600" dirty="0" err="1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garantizar</a:t>
            </a:r>
            <a:r>
              <a:rPr lang="en-US" sz="3600" dirty="0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una</a:t>
            </a:r>
            <a:r>
              <a:rPr lang="en-US" sz="3600" dirty="0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producción</a:t>
            </a:r>
            <a:r>
              <a:rPr lang="en-US" sz="3600" dirty="0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saludable</a:t>
            </a:r>
            <a:r>
              <a:rPr lang="en-US" sz="3600" dirty="0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888923" y="2883460"/>
            <a:ext cx="4873616" cy="2257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89"/>
              </a:lnSpc>
            </a:pPr>
            <a:r>
              <a:rPr lang="en-US" sz="3600" dirty="0" err="1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Utilizar</a:t>
            </a:r>
            <a:r>
              <a:rPr lang="en-US" sz="3600" dirty="0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técnicas</a:t>
            </a:r>
            <a:r>
              <a:rPr lang="en-US" sz="3600" dirty="0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 de </a:t>
            </a:r>
            <a:r>
              <a:rPr lang="en-US" sz="3600" dirty="0" err="1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manejo</a:t>
            </a:r>
            <a:r>
              <a:rPr lang="en-US" sz="3600" dirty="0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integrado</a:t>
            </a:r>
            <a:r>
              <a:rPr lang="en-US" sz="3600" dirty="0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usando</a:t>
            </a:r>
            <a:r>
              <a:rPr lang="en-US" sz="3600" dirty="0" smtClean="0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tecnologia</a:t>
            </a:r>
            <a:r>
              <a:rPr lang="en-US" sz="3600" dirty="0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 </a:t>
            </a:r>
            <a:r>
              <a:rPr lang="en-US" sz="3600" dirty="0" smtClean="0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y </a:t>
            </a:r>
            <a:r>
              <a:rPr lang="en-US" sz="3600" dirty="0" err="1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mejorando</a:t>
            </a:r>
            <a:r>
              <a:rPr lang="en-US" sz="3600" dirty="0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 la </a:t>
            </a:r>
            <a:r>
              <a:rPr lang="en-US" sz="3600" dirty="0" err="1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eficiencia</a:t>
            </a:r>
            <a:r>
              <a:rPr lang="en-US" sz="3600" dirty="0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 de la </a:t>
            </a:r>
            <a:r>
              <a:rPr lang="en-US" sz="3600" dirty="0" err="1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producción</a:t>
            </a:r>
            <a:r>
              <a:rPr lang="en-US" sz="3600" dirty="0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04800" y="2900305"/>
            <a:ext cx="5556075" cy="26439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260"/>
              </a:lnSpc>
            </a:pPr>
            <a:r>
              <a:rPr lang="en-US" sz="3600" dirty="0" err="1" smtClean="0">
                <a:solidFill>
                  <a:srgbClr val="000000"/>
                </a:solidFill>
                <a:latin typeface="Bahnschrift Condensed" panose="020B0502040204020203" pitchFamily="34" charset="0"/>
                <a:ea typeface="Adigiana Toybox Bold"/>
                <a:cs typeface="Adigiana Toybox Bold"/>
                <a:sym typeface="Adigiana Toybox Bold"/>
              </a:rPr>
              <a:t>Mejorar</a:t>
            </a:r>
            <a:r>
              <a:rPr lang="en-US" sz="3600" dirty="0" smtClean="0">
                <a:solidFill>
                  <a:srgbClr val="000000"/>
                </a:solidFill>
                <a:latin typeface="Bahnschrift Condensed" panose="020B0502040204020203" pitchFamily="34" charset="0"/>
                <a:ea typeface="Adigiana Toybox Bold"/>
                <a:cs typeface="Adigiana Toybox Bold"/>
                <a:sym typeface="Adigiana Toybox Bold"/>
              </a:rPr>
              <a:t> </a:t>
            </a:r>
            <a:r>
              <a:rPr lang="en-US" sz="3600" dirty="0">
                <a:solidFill>
                  <a:srgbClr val="000000"/>
                </a:solidFill>
                <a:latin typeface="Bahnschrift Condensed" panose="020B0502040204020203" pitchFamily="34" charset="0"/>
                <a:ea typeface="Adigiana Toybox Bold"/>
                <a:cs typeface="Adigiana Toybox Bold"/>
                <a:sym typeface="Adigiana Toybox Bold"/>
              </a:rPr>
              <a:t>la </a:t>
            </a:r>
            <a:r>
              <a:rPr lang="en-US" sz="3600" dirty="0" err="1">
                <a:solidFill>
                  <a:srgbClr val="000000"/>
                </a:solidFill>
                <a:latin typeface="Bahnschrift Condensed" panose="020B0502040204020203" pitchFamily="34" charset="0"/>
                <a:ea typeface="Adigiana Toybox Bold"/>
                <a:cs typeface="Adigiana Toybox Bold"/>
                <a:sym typeface="Adigiana Toybox Bold"/>
              </a:rPr>
              <a:t>producción</a:t>
            </a:r>
            <a:r>
              <a:rPr lang="en-US" sz="3600" dirty="0">
                <a:solidFill>
                  <a:srgbClr val="000000"/>
                </a:solidFill>
                <a:latin typeface="Bahnschrift Condensed" panose="020B0502040204020203" pitchFamily="34" charset="0"/>
                <a:ea typeface="Adigiana Toybox Bold"/>
                <a:cs typeface="Adigiana Toybox Bold"/>
                <a:sym typeface="Adigiana Toybox Bold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Bahnschrift Condensed" panose="020B0502040204020203" pitchFamily="34" charset="0"/>
                <a:ea typeface="Adigiana Toybox Bold"/>
                <a:cs typeface="Adigiana Toybox Bold"/>
                <a:sym typeface="Adigiana Toybox Bold"/>
              </a:rPr>
              <a:t>apicola</a:t>
            </a:r>
            <a:r>
              <a:rPr lang="en-US" sz="3600" dirty="0" smtClean="0">
                <a:solidFill>
                  <a:srgbClr val="000000"/>
                </a:solidFill>
                <a:latin typeface="Bahnschrift Condensed" panose="020B0502040204020203" pitchFamily="34" charset="0"/>
                <a:ea typeface="Adigiana Toybox Bold"/>
                <a:cs typeface="Adigiana Toybox Bold"/>
                <a:sym typeface="Adigiana Toybox Bold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Bahnschrift Condensed" panose="020B0502040204020203" pitchFamily="34" charset="0"/>
                <a:ea typeface="Adigiana Toybox Bold"/>
                <a:cs typeface="Adigiana Toybox Bold"/>
                <a:sym typeface="Adigiana Toybox Bold"/>
              </a:rPr>
              <a:t>en</a:t>
            </a:r>
            <a:r>
              <a:rPr lang="en-US" sz="3600" dirty="0">
                <a:solidFill>
                  <a:srgbClr val="000000"/>
                </a:solidFill>
                <a:latin typeface="Bahnschrift Condensed" panose="020B0502040204020203" pitchFamily="34" charset="0"/>
                <a:ea typeface="Adigiana Toybox Bold"/>
                <a:cs typeface="Adigiana Toybox Bold"/>
                <a:sym typeface="Adigiana Toybox Bold"/>
              </a:rPr>
              <a:t> la </a:t>
            </a:r>
            <a:r>
              <a:rPr lang="en-US" sz="3600" dirty="0" err="1">
                <a:solidFill>
                  <a:srgbClr val="000000"/>
                </a:solidFill>
                <a:latin typeface="Bahnschrift Condensed" panose="020B0502040204020203" pitchFamily="34" charset="0"/>
                <a:ea typeface="Adigiana Toybox Bold"/>
                <a:cs typeface="Adigiana Toybox Bold"/>
                <a:sym typeface="Adigiana Toybox Bold"/>
              </a:rPr>
              <a:t>región</a:t>
            </a:r>
            <a:r>
              <a:rPr lang="en-US" sz="3600" dirty="0">
                <a:solidFill>
                  <a:srgbClr val="000000"/>
                </a:solidFill>
                <a:latin typeface="Bahnschrift Condensed" panose="020B0502040204020203" pitchFamily="34" charset="0"/>
                <a:ea typeface="Adigiana Toybox Bold"/>
                <a:cs typeface="Adigiana Toybox Bold"/>
                <a:sym typeface="Adigiana Toybox Bold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Bahnschrift Condensed" panose="020B0502040204020203" pitchFamily="34" charset="0"/>
                <a:ea typeface="Adigiana Toybox Bold"/>
                <a:cs typeface="Adigiana Toybox Bold"/>
                <a:sym typeface="Adigiana Toybox Bold"/>
              </a:rPr>
              <a:t>mediante</a:t>
            </a:r>
            <a:r>
              <a:rPr lang="en-US" sz="3600" dirty="0">
                <a:solidFill>
                  <a:srgbClr val="000000"/>
                </a:solidFill>
                <a:latin typeface="Bahnschrift Condensed" panose="020B0502040204020203" pitchFamily="34" charset="0"/>
                <a:ea typeface="Adigiana Toybox Bold"/>
                <a:cs typeface="Adigiana Toybox Bold"/>
                <a:sym typeface="Adigiana Toybox Bold"/>
              </a:rPr>
              <a:t> la </a:t>
            </a:r>
            <a:r>
              <a:rPr lang="en-US" sz="3600" dirty="0" err="1">
                <a:solidFill>
                  <a:srgbClr val="000000"/>
                </a:solidFill>
                <a:latin typeface="Bahnschrift Condensed" panose="020B0502040204020203" pitchFamily="34" charset="0"/>
                <a:ea typeface="Adigiana Toybox Bold"/>
                <a:cs typeface="Adigiana Toybox Bold"/>
                <a:sym typeface="Adigiana Toybox Bold"/>
              </a:rPr>
              <a:t>utilización</a:t>
            </a:r>
            <a:r>
              <a:rPr lang="en-US" sz="3600" dirty="0">
                <a:solidFill>
                  <a:srgbClr val="000000"/>
                </a:solidFill>
                <a:latin typeface="Bahnschrift Condensed" panose="020B0502040204020203" pitchFamily="34" charset="0"/>
                <a:ea typeface="Adigiana Toybox Bold"/>
                <a:cs typeface="Adigiana Toybox Bold"/>
                <a:sym typeface="Adigiana Toybox Bold"/>
              </a:rPr>
              <a:t> de </a:t>
            </a:r>
            <a:r>
              <a:rPr lang="en-US" sz="3600" dirty="0" err="1" smtClean="0">
                <a:solidFill>
                  <a:srgbClr val="000000"/>
                </a:solidFill>
                <a:latin typeface="Bahnschrift Condensed" panose="020B0502040204020203" pitchFamily="34" charset="0"/>
                <a:ea typeface="Adigiana Toybox Bold"/>
                <a:cs typeface="Adigiana Toybox Bold"/>
                <a:sym typeface="Adigiana Toybox Bold"/>
              </a:rPr>
              <a:t>flores</a:t>
            </a:r>
            <a:r>
              <a:rPr lang="en-US" sz="3600" dirty="0" smtClean="0">
                <a:solidFill>
                  <a:srgbClr val="000000"/>
                </a:solidFill>
                <a:latin typeface="Bahnschrift Condensed" panose="020B0502040204020203" pitchFamily="34" charset="0"/>
                <a:ea typeface="Adigiana Toybox Bold"/>
                <a:cs typeface="Adigiana Toybox Bold"/>
                <a:sym typeface="Adigiana Toybox Bold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Bahnschrift Condensed" panose="020B0502040204020203" pitchFamily="34" charset="0"/>
                <a:ea typeface="Adigiana Toybox Bold"/>
                <a:cs typeface="Adigiana Toybox Bold"/>
                <a:sym typeface="Adigiana Toybox Bold"/>
              </a:rPr>
              <a:t>facilitando</a:t>
            </a:r>
            <a:r>
              <a:rPr lang="en-US" sz="3600" dirty="0">
                <a:solidFill>
                  <a:srgbClr val="000000"/>
                </a:solidFill>
                <a:latin typeface="Bahnschrift Condensed" panose="020B0502040204020203" pitchFamily="34" charset="0"/>
                <a:ea typeface="Adigiana Toybox Bold"/>
                <a:cs typeface="Adigiana Toybox Bold"/>
                <a:sym typeface="Adigiana Toybox Bold"/>
              </a:rPr>
              <a:t> el </a:t>
            </a:r>
            <a:r>
              <a:rPr lang="en-US" sz="3600" dirty="0" err="1">
                <a:solidFill>
                  <a:srgbClr val="000000"/>
                </a:solidFill>
                <a:latin typeface="Bahnschrift Condensed" panose="020B0502040204020203" pitchFamily="34" charset="0"/>
                <a:ea typeface="Adigiana Toybox Bold"/>
                <a:cs typeface="Adigiana Toybox Bold"/>
                <a:sym typeface="Adigiana Toybox Bold"/>
              </a:rPr>
              <a:t>trabajo</a:t>
            </a:r>
            <a:r>
              <a:rPr lang="en-US" sz="3600" dirty="0">
                <a:solidFill>
                  <a:srgbClr val="000000"/>
                </a:solidFill>
                <a:latin typeface="Bahnschrift Condensed" panose="020B0502040204020203" pitchFamily="34" charset="0"/>
                <a:ea typeface="Adigiana Toybox Bold"/>
                <a:cs typeface="Adigiana Toybox Bold"/>
                <a:sym typeface="Adigiana Toybox Bold"/>
              </a:rPr>
              <a:t> a las </a:t>
            </a:r>
            <a:r>
              <a:rPr lang="en-US" sz="3600" dirty="0" err="1">
                <a:solidFill>
                  <a:srgbClr val="000000"/>
                </a:solidFill>
                <a:latin typeface="Bahnschrift Condensed" panose="020B0502040204020203" pitchFamily="34" charset="0"/>
                <a:ea typeface="Adigiana Toybox Bold"/>
                <a:cs typeface="Adigiana Toybox Bold"/>
                <a:sym typeface="Adigiana Toybox Bold"/>
              </a:rPr>
              <a:t>abejas</a:t>
            </a:r>
            <a:endParaRPr lang="en-US" sz="3600" dirty="0">
              <a:solidFill>
                <a:srgbClr val="000000"/>
              </a:solidFill>
              <a:latin typeface="Bahnschrift Condensed" panose="020B0502040204020203" pitchFamily="34" charset="0"/>
              <a:ea typeface="Adigiana Toybox Bold"/>
              <a:cs typeface="Adigiana Toybox Bold"/>
              <a:sym typeface="Adigiana Toybox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2719574" y="7233249"/>
            <a:ext cx="4873616" cy="2198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89"/>
              </a:lnSpc>
            </a:pPr>
            <a:r>
              <a:rPr lang="en-US" sz="3600" dirty="0" err="1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Obtener</a:t>
            </a:r>
            <a:r>
              <a:rPr lang="en-US" sz="3600" dirty="0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estabilidad</a:t>
            </a:r>
            <a:r>
              <a:rPr lang="en-US" sz="3600" dirty="0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económica</a:t>
            </a:r>
            <a:r>
              <a:rPr lang="en-US" sz="3600" dirty="0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mediante</a:t>
            </a:r>
            <a:r>
              <a:rPr lang="en-US" sz="3600" dirty="0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 la </a:t>
            </a:r>
            <a:r>
              <a:rPr lang="en-US" sz="3600" dirty="0" err="1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adecuada</a:t>
            </a:r>
            <a:r>
              <a:rPr lang="en-US" sz="3600" dirty="0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comercialización</a:t>
            </a:r>
            <a:r>
              <a:rPr lang="en-US" sz="3600" dirty="0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abarcando</a:t>
            </a:r>
            <a:r>
              <a:rPr lang="en-US" sz="3600" dirty="0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nuevos</a:t>
            </a:r>
            <a:r>
              <a:rPr lang="en-US" sz="3600" dirty="0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mercados</a:t>
            </a:r>
            <a:r>
              <a:rPr lang="en-US" sz="3600" dirty="0">
                <a:solidFill>
                  <a:srgbClr val="000000"/>
                </a:solidFill>
                <a:latin typeface="Bahnschrift Condensed" panose="020B0502040204020203" pitchFamily="34" charset="0"/>
                <a:ea typeface="Adigiana Toybox"/>
                <a:cs typeface="Adigiana Toybox"/>
                <a:sym typeface="Adigiana Toybox"/>
              </a:rPr>
              <a:t> </a:t>
            </a:r>
          </a:p>
        </p:txBody>
      </p:sp>
      <p:sp>
        <p:nvSpPr>
          <p:cNvPr id="14" name="AutoShape 8" descr="Homie - Rent appliances in The Netherlands - flexible subscripti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B2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11"/>
          <p:cNvSpPr/>
          <p:nvPr/>
        </p:nvSpPr>
        <p:spPr>
          <a:xfrm>
            <a:off x="13296462" y="2762807"/>
            <a:ext cx="3767803" cy="196313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8" name="Group 5"/>
          <p:cNvGrpSpPr/>
          <p:nvPr/>
        </p:nvGrpSpPr>
        <p:grpSpPr>
          <a:xfrm>
            <a:off x="13146491" y="4286100"/>
            <a:ext cx="5028586" cy="2297804"/>
            <a:chOff x="0" y="-2470"/>
            <a:chExt cx="1037942" cy="430571"/>
          </a:xfrm>
        </p:grpSpPr>
        <p:sp>
          <p:nvSpPr>
            <p:cNvPr id="29" name="Freeform 6"/>
            <p:cNvSpPr/>
            <p:nvPr/>
          </p:nvSpPr>
          <p:spPr>
            <a:xfrm>
              <a:off x="0" y="0"/>
              <a:ext cx="1031827" cy="382946"/>
            </a:xfrm>
            <a:custGeom>
              <a:avLst/>
              <a:gdLst/>
              <a:ahLst/>
              <a:cxnLst/>
              <a:rect l="l" t="t" r="r" b="b"/>
              <a:pathLst>
                <a:path w="1031827" h="382946">
                  <a:moveTo>
                    <a:pt x="100783" y="0"/>
                  </a:moveTo>
                  <a:lnTo>
                    <a:pt x="931044" y="0"/>
                  </a:lnTo>
                  <a:cubicBezTo>
                    <a:pt x="986705" y="0"/>
                    <a:pt x="1031827" y="45122"/>
                    <a:pt x="1031827" y="100783"/>
                  </a:cubicBezTo>
                  <a:lnTo>
                    <a:pt x="1031827" y="282163"/>
                  </a:lnTo>
                  <a:cubicBezTo>
                    <a:pt x="1031827" y="337824"/>
                    <a:pt x="986705" y="382946"/>
                    <a:pt x="931044" y="382946"/>
                  </a:cubicBezTo>
                  <a:lnTo>
                    <a:pt x="100783" y="382946"/>
                  </a:lnTo>
                  <a:cubicBezTo>
                    <a:pt x="45122" y="382946"/>
                    <a:pt x="0" y="337824"/>
                    <a:pt x="0" y="282163"/>
                  </a:cubicBezTo>
                  <a:lnTo>
                    <a:pt x="0" y="100783"/>
                  </a:lnTo>
                  <a:cubicBezTo>
                    <a:pt x="0" y="45122"/>
                    <a:pt x="45122" y="0"/>
                    <a:pt x="100783" y="0"/>
                  </a:cubicBezTo>
                  <a:close/>
                </a:path>
              </a:pathLst>
            </a:custGeom>
            <a:solidFill>
              <a:srgbClr val="C792E4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31" name="TextBox 7"/>
            <p:cNvSpPr txBox="1"/>
            <p:nvPr/>
          </p:nvSpPr>
          <p:spPr>
            <a:xfrm>
              <a:off x="6115" y="-2470"/>
              <a:ext cx="1031827" cy="430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21"/>
                </a:lnSpc>
              </a:pPr>
              <a:endParaRPr lang="en-US" sz="4800" spc="609" dirty="0">
                <a:solidFill>
                  <a:srgbClr val="000000"/>
                </a:solidFill>
                <a:latin typeface="Darumadrop One"/>
                <a:ea typeface="Darumadrop One"/>
                <a:cs typeface="Darumadrop One"/>
                <a:sym typeface="Darumadrop One"/>
              </a:endParaRPr>
            </a:p>
          </p:txBody>
        </p:sp>
      </p:grpSp>
      <p:sp>
        <p:nvSpPr>
          <p:cNvPr id="12" name="AutoShape 12"/>
          <p:cNvSpPr/>
          <p:nvPr/>
        </p:nvSpPr>
        <p:spPr>
          <a:xfrm flipH="1">
            <a:off x="8712985" y="2728461"/>
            <a:ext cx="4424595" cy="254305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" name="Group 2"/>
          <p:cNvGrpSpPr/>
          <p:nvPr/>
        </p:nvGrpSpPr>
        <p:grpSpPr>
          <a:xfrm>
            <a:off x="10744200" y="1103787"/>
            <a:ext cx="6802575" cy="2627496"/>
            <a:chOff x="128252" y="86656"/>
            <a:chExt cx="1791625" cy="577244"/>
          </a:xfrm>
        </p:grpSpPr>
        <p:sp>
          <p:nvSpPr>
            <p:cNvPr id="3" name="Freeform 3"/>
            <p:cNvSpPr/>
            <p:nvPr/>
          </p:nvSpPr>
          <p:spPr>
            <a:xfrm>
              <a:off x="128252" y="137321"/>
              <a:ext cx="1294903" cy="392297"/>
            </a:xfrm>
            <a:custGeom>
              <a:avLst/>
              <a:gdLst/>
              <a:ahLst/>
              <a:cxnLst/>
              <a:rect l="l" t="t" r="r" b="b"/>
              <a:pathLst>
                <a:path w="1545808" h="529619">
                  <a:moveTo>
                    <a:pt x="67272" y="0"/>
                  </a:moveTo>
                  <a:lnTo>
                    <a:pt x="1478535" y="0"/>
                  </a:lnTo>
                  <a:cubicBezTo>
                    <a:pt x="1496377" y="0"/>
                    <a:pt x="1513488" y="7088"/>
                    <a:pt x="1526104" y="19704"/>
                  </a:cubicBezTo>
                  <a:cubicBezTo>
                    <a:pt x="1538720" y="32320"/>
                    <a:pt x="1545808" y="49431"/>
                    <a:pt x="1545808" y="67272"/>
                  </a:cubicBezTo>
                  <a:lnTo>
                    <a:pt x="1545808" y="462346"/>
                  </a:lnTo>
                  <a:cubicBezTo>
                    <a:pt x="1545808" y="480188"/>
                    <a:pt x="1538720" y="497299"/>
                    <a:pt x="1526104" y="509915"/>
                  </a:cubicBezTo>
                  <a:cubicBezTo>
                    <a:pt x="1513488" y="522531"/>
                    <a:pt x="1496377" y="529619"/>
                    <a:pt x="1478535" y="529619"/>
                  </a:cubicBezTo>
                  <a:lnTo>
                    <a:pt x="67272" y="529619"/>
                  </a:lnTo>
                  <a:cubicBezTo>
                    <a:pt x="49431" y="529619"/>
                    <a:pt x="32320" y="522531"/>
                    <a:pt x="19704" y="509915"/>
                  </a:cubicBezTo>
                  <a:cubicBezTo>
                    <a:pt x="7088" y="497299"/>
                    <a:pt x="0" y="480188"/>
                    <a:pt x="0" y="462346"/>
                  </a:cubicBezTo>
                  <a:lnTo>
                    <a:pt x="0" y="67272"/>
                  </a:lnTo>
                  <a:cubicBezTo>
                    <a:pt x="0" y="49431"/>
                    <a:pt x="7088" y="32320"/>
                    <a:pt x="19704" y="19704"/>
                  </a:cubicBezTo>
                  <a:cubicBezTo>
                    <a:pt x="32320" y="7088"/>
                    <a:pt x="49431" y="0"/>
                    <a:pt x="67272" y="0"/>
                  </a:cubicBezTo>
                  <a:close/>
                </a:path>
              </a:pathLst>
            </a:custGeom>
            <a:solidFill>
              <a:srgbClr val="8ED77A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374069" y="86656"/>
              <a:ext cx="1545808" cy="5772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5412"/>
                </a:lnSpc>
              </a:pPr>
              <a:r>
                <a:rPr lang="en-US" sz="4800" spc="746" dirty="0">
                  <a:solidFill>
                    <a:srgbClr val="000000"/>
                  </a:solidFill>
                  <a:latin typeface="Darumadrop One" panose="020B0604020202020204" charset="-128"/>
                  <a:ea typeface="Darumadrop One" panose="020B0604020202020204" charset="-128"/>
                  <a:cs typeface="Arturo Outline"/>
                  <a:sym typeface="Arturo Outline"/>
                </a:rPr>
                <a:t>GERENTE</a:t>
              </a:r>
              <a:r>
                <a:rPr lang="en-US" sz="4800" spc="746" dirty="0">
                  <a:solidFill>
                    <a:srgbClr val="000000"/>
                  </a:solidFill>
                  <a:latin typeface="Arturo Outline"/>
                  <a:ea typeface="Arturo Outline"/>
                  <a:cs typeface="Arturo Outline"/>
                  <a:sym typeface="Arturo Outline"/>
                </a:rPr>
                <a:t> 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962448" y="4286100"/>
            <a:ext cx="5028586" cy="2297804"/>
            <a:chOff x="0" y="-2470"/>
            <a:chExt cx="1037942" cy="43057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31827" cy="382946"/>
            </a:xfrm>
            <a:custGeom>
              <a:avLst/>
              <a:gdLst/>
              <a:ahLst/>
              <a:cxnLst/>
              <a:rect l="l" t="t" r="r" b="b"/>
              <a:pathLst>
                <a:path w="1031827" h="382946">
                  <a:moveTo>
                    <a:pt x="100783" y="0"/>
                  </a:moveTo>
                  <a:lnTo>
                    <a:pt x="931044" y="0"/>
                  </a:lnTo>
                  <a:cubicBezTo>
                    <a:pt x="986705" y="0"/>
                    <a:pt x="1031827" y="45122"/>
                    <a:pt x="1031827" y="100783"/>
                  </a:cubicBezTo>
                  <a:lnTo>
                    <a:pt x="1031827" y="282163"/>
                  </a:lnTo>
                  <a:cubicBezTo>
                    <a:pt x="1031827" y="337824"/>
                    <a:pt x="986705" y="382946"/>
                    <a:pt x="931044" y="382946"/>
                  </a:cubicBezTo>
                  <a:lnTo>
                    <a:pt x="100783" y="382946"/>
                  </a:lnTo>
                  <a:cubicBezTo>
                    <a:pt x="45122" y="382946"/>
                    <a:pt x="0" y="337824"/>
                    <a:pt x="0" y="282163"/>
                  </a:cubicBezTo>
                  <a:lnTo>
                    <a:pt x="0" y="100783"/>
                  </a:lnTo>
                  <a:cubicBezTo>
                    <a:pt x="0" y="45122"/>
                    <a:pt x="45122" y="0"/>
                    <a:pt x="100783" y="0"/>
                  </a:cubicBezTo>
                  <a:close/>
                </a:path>
              </a:pathLst>
            </a:custGeom>
            <a:solidFill>
              <a:srgbClr val="C792E4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6115" y="-2470"/>
              <a:ext cx="1031827" cy="430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21"/>
                </a:lnSpc>
              </a:pPr>
              <a:r>
                <a:rPr lang="en-US" sz="4800" spc="609" dirty="0">
                  <a:solidFill>
                    <a:srgbClr val="000000"/>
                  </a:solidFill>
                  <a:latin typeface="Darumadrop One"/>
                  <a:ea typeface="Darumadrop One"/>
                  <a:cs typeface="Darumadrop One"/>
                  <a:sym typeface="Darumadrop One"/>
                </a:rPr>
                <a:t>JEFE DE PRODUCCIÒN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733271" y="4504439"/>
            <a:ext cx="4000293" cy="151734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5081"/>
              </a:lnSpc>
            </a:pPr>
            <a:r>
              <a:rPr lang="en-US" sz="4800" spc="700" dirty="0">
                <a:solidFill>
                  <a:srgbClr val="000000"/>
                </a:solidFill>
                <a:latin typeface="Darumadrop One"/>
                <a:ea typeface="Darumadrop One"/>
                <a:cs typeface="Darumadrop One"/>
                <a:sym typeface="Darumadrop One"/>
              </a:rPr>
              <a:t>TESORERO </a:t>
            </a:r>
          </a:p>
        </p:txBody>
      </p:sp>
      <p:sp>
        <p:nvSpPr>
          <p:cNvPr id="13" name="Freeform 13"/>
          <p:cNvSpPr/>
          <p:nvPr/>
        </p:nvSpPr>
        <p:spPr>
          <a:xfrm>
            <a:off x="15202387" y="2705190"/>
            <a:ext cx="2298687" cy="2251596"/>
          </a:xfrm>
          <a:custGeom>
            <a:avLst/>
            <a:gdLst/>
            <a:ahLst/>
            <a:cxnLst/>
            <a:rect l="l" t="t" r="r" b="b"/>
            <a:pathLst>
              <a:path w="1814429" h="1814429">
                <a:moveTo>
                  <a:pt x="0" y="0"/>
                </a:moveTo>
                <a:lnTo>
                  <a:pt x="1814429" y="0"/>
                </a:lnTo>
                <a:lnTo>
                  <a:pt x="1814429" y="1814429"/>
                </a:lnTo>
                <a:lnTo>
                  <a:pt x="0" y="18144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2278215" y="63775"/>
            <a:ext cx="1789090" cy="1789090"/>
          </a:xfrm>
          <a:custGeom>
            <a:avLst/>
            <a:gdLst/>
            <a:ahLst/>
            <a:cxnLst/>
            <a:rect l="l" t="t" r="r" b="b"/>
            <a:pathLst>
              <a:path w="1789090" h="1789090">
                <a:moveTo>
                  <a:pt x="0" y="0"/>
                </a:moveTo>
                <a:lnTo>
                  <a:pt x="1789090" y="0"/>
                </a:lnTo>
                <a:lnTo>
                  <a:pt x="1789090" y="1789089"/>
                </a:lnTo>
                <a:lnTo>
                  <a:pt x="0" y="17890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0" name="Rectángulo 29"/>
          <p:cNvSpPr/>
          <p:nvPr/>
        </p:nvSpPr>
        <p:spPr>
          <a:xfrm>
            <a:off x="0" y="9410700"/>
            <a:ext cx="18288000" cy="8763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0654764" y="3125181"/>
            <a:ext cx="2595997" cy="2573509"/>
          </a:xfrm>
          <a:custGeom>
            <a:avLst/>
            <a:gdLst/>
            <a:ahLst/>
            <a:cxnLst/>
            <a:rect l="l" t="t" r="r" b="b"/>
            <a:pathLst>
              <a:path w="2204606" h="2204606">
                <a:moveTo>
                  <a:pt x="0" y="0"/>
                </a:moveTo>
                <a:lnTo>
                  <a:pt x="2204606" y="0"/>
                </a:lnTo>
                <a:lnTo>
                  <a:pt x="2204606" y="2204605"/>
                </a:lnTo>
                <a:lnTo>
                  <a:pt x="0" y="22046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5733417" y="342358"/>
            <a:ext cx="2222404" cy="2116609"/>
          </a:xfrm>
          <a:custGeom>
            <a:avLst/>
            <a:gdLst/>
            <a:ahLst/>
            <a:cxnLst/>
            <a:rect l="l" t="t" r="r" b="b"/>
            <a:pathLst>
              <a:path w="2939176" h="2939176">
                <a:moveTo>
                  <a:pt x="0" y="0"/>
                </a:moveTo>
                <a:lnTo>
                  <a:pt x="2939175" y="0"/>
                </a:lnTo>
                <a:lnTo>
                  <a:pt x="2939175" y="2939176"/>
                </a:lnTo>
                <a:lnTo>
                  <a:pt x="0" y="29391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9475926" y="7272771"/>
            <a:ext cx="2828517" cy="2828517"/>
          </a:xfrm>
          <a:custGeom>
            <a:avLst/>
            <a:gdLst/>
            <a:ahLst/>
            <a:cxnLst/>
            <a:rect l="l" t="t" r="r" b="b"/>
            <a:pathLst>
              <a:path w="2828517" h="2828517">
                <a:moveTo>
                  <a:pt x="0" y="0"/>
                </a:moveTo>
                <a:lnTo>
                  <a:pt x="2828517" y="0"/>
                </a:lnTo>
                <a:lnTo>
                  <a:pt x="2828517" y="2828517"/>
                </a:lnTo>
                <a:lnTo>
                  <a:pt x="0" y="282851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7169331" y="7299327"/>
            <a:ext cx="2775403" cy="2775403"/>
          </a:xfrm>
          <a:custGeom>
            <a:avLst/>
            <a:gdLst/>
            <a:ahLst/>
            <a:cxnLst/>
            <a:rect l="l" t="t" r="r" b="b"/>
            <a:pathLst>
              <a:path w="2775403" h="2775403">
                <a:moveTo>
                  <a:pt x="0" y="0"/>
                </a:moveTo>
                <a:lnTo>
                  <a:pt x="2775403" y="0"/>
                </a:lnTo>
                <a:lnTo>
                  <a:pt x="2775403" y="2775403"/>
                </a:lnTo>
                <a:lnTo>
                  <a:pt x="0" y="277540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1991034" y="7299327"/>
            <a:ext cx="2828517" cy="2828517"/>
          </a:xfrm>
          <a:custGeom>
            <a:avLst/>
            <a:gdLst/>
            <a:ahLst/>
            <a:cxnLst/>
            <a:rect l="l" t="t" r="r" b="b"/>
            <a:pathLst>
              <a:path w="2828517" h="2828517">
                <a:moveTo>
                  <a:pt x="0" y="0"/>
                </a:moveTo>
                <a:lnTo>
                  <a:pt x="2828517" y="0"/>
                </a:lnTo>
                <a:lnTo>
                  <a:pt x="2828517" y="2828517"/>
                </a:lnTo>
                <a:lnTo>
                  <a:pt x="0" y="282851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4322344" y="7320775"/>
            <a:ext cx="2828517" cy="2828517"/>
          </a:xfrm>
          <a:custGeom>
            <a:avLst/>
            <a:gdLst/>
            <a:ahLst/>
            <a:cxnLst/>
            <a:rect l="l" t="t" r="r" b="b"/>
            <a:pathLst>
              <a:path w="2828517" h="2828517">
                <a:moveTo>
                  <a:pt x="0" y="0"/>
                </a:moveTo>
                <a:lnTo>
                  <a:pt x="2828517" y="0"/>
                </a:lnTo>
                <a:lnTo>
                  <a:pt x="2828517" y="2828517"/>
                </a:lnTo>
                <a:lnTo>
                  <a:pt x="0" y="282851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4765143" y="7361857"/>
            <a:ext cx="2775403" cy="2775403"/>
          </a:xfrm>
          <a:custGeom>
            <a:avLst/>
            <a:gdLst/>
            <a:ahLst/>
            <a:cxnLst/>
            <a:rect l="l" t="t" r="r" b="b"/>
            <a:pathLst>
              <a:path w="2775403" h="2775403">
                <a:moveTo>
                  <a:pt x="0" y="0"/>
                </a:moveTo>
                <a:lnTo>
                  <a:pt x="2775404" y="0"/>
                </a:lnTo>
                <a:lnTo>
                  <a:pt x="2775404" y="2775404"/>
                </a:lnTo>
                <a:lnTo>
                  <a:pt x="0" y="27754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2255124" y="7367873"/>
            <a:ext cx="2775403" cy="2775403"/>
          </a:xfrm>
          <a:custGeom>
            <a:avLst/>
            <a:gdLst/>
            <a:ahLst/>
            <a:cxnLst/>
            <a:rect l="l" t="t" r="r" b="b"/>
            <a:pathLst>
              <a:path w="2775403" h="2775403">
                <a:moveTo>
                  <a:pt x="0" y="0"/>
                </a:moveTo>
                <a:lnTo>
                  <a:pt x="2775404" y="0"/>
                </a:lnTo>
                <a:lnTo>
                  <a:pt x="2775404" y="2775403"/>
                </a:lnTo>
                <a:lnTo>
                  <a:pt x="0" y="277540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-63096" y="7373889"/>
            <a:ext cx="2775403" cy="2775403"/>
          </a:xfrm>
          <a:custGeom>
            <a:avLst/>
            <a:gdLst/>
            <a:ahLst/>
            <a:cxnLst/>
            <a:rect l="l" t="t" r="r" b="b"/>
            <a:pathLst>
              <a:path w="2775403" h="2775403">
                <a:moveTo>
                  <a:pt x="0" y="0"/>
                </a:moveTo>
                <a:lnTo>
                  <a:pt x="2775404" y="0"/>
                </a:lnTo>
                <a:lnTo>
                  <a:pt x="2775404" y="2775403"/>
                </a:lnTo>
                <a:lnTo>
                  <a:pt x="0" y="277540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pic>
        <p:nvPicPr>
          <p:cNvPr id="1030" name="Picture 6" descr="Logotipo de Dian Colombia PNG Vector (PDF, SVG) Descarga gratuit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117" y="1154342"/>
            <a:ext cx="5740442" cy="1798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CIPIALES – Cámara de Comercio de Ipiale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238" y="3573359"/>
            <a:ext cx="5602328" cy="301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2020 | Gerencie.com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470" y="392474"/>
            <a:ext cx="7263418" cy="3631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Freeform 23"/>
          <p:cNvSpPr/>
          <p:nvPr/>
        </p:nvSpPr>
        <p:spPr>
          <a:xfrm>
            <a:off x="16662427" y="7335299"/>
            <a:ext cx="1625574" cy="2828517"/>
          </a:xfrm>
          <a:custGeom>
            <a:avLst/>
            <a:gdLst/>
            <a:ahLst/>
            <a:cxnLst/>
            <a:rect l="l" t="t" r="r" b="b"/>
            <a:pathLst>
              <a:path w="2828517" h="2828517">
                <a:moveTo>
                  <a:pt x="0" y="0"/>
                </a:moveTo>
                <a:lnTo>
                  <a:pt x="2828517" y="0"/>
                </a:lnTo>
                <a:lnTo>
                  <a:pt x="2828517" y="2828517"/>
                </a:lnTo>
                <a:lnTo>
                  <a:pt x="0" y="282851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rcRect/>
            <a:stretch>
              <a:fillRect l="-2" r="-73999"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B2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ángulo 59"/>
          <p:cNvSpPr/>
          <p:nvPr/>
        </p:nvSpPr>
        <p:spPr>
          <a:xfrm>
            <a:off x="35310" y="4788113"/>
            <a:ext cx="18288000" cy="908965"/>
          </a:xfrm>
          <a:prstGeom prst="rect">
            <a:avLst/>
          </a:prstGeom>
          <a:solidFill>
            <a:srgbClr val="FB9E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2127960" y="1599047"/>
            <a:ext cx="2360052" cy="2917653"/>
          </a:xfrm>
          <a:custGeom>
            <a:avLst/>
            <a:gdLst/>
            <a:ahLst/>
            <a:cxnLst/>
            <a:rect l="l" t="t" r="r" b="b"/>
            <a:pathLst>
              <a:path w="3048059" h="3396050">
                <a:moveTo>
                  <a:pt x="0" y="0"/>
                </a:moveTo>
                <a:lnTo>
                  <a:pt x="3048059" y="0"/>
                </a:lnTo>
                <a:lnTo>
                  <a:pt x="3048059" y="3396050"/>
                </a:lnTo>
                <a:lnTo>
                  <a:pt x="0" y="33960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rcRect/>
            <a:stretch>
              <a:fillRect l="753" t="-8836" r="-2547" b="-26161"/>
            </a:stretch>
          </a:blipFill>
        </p:spPr>
      </p:sp>
      <p:pic>
        <p:nvPicPr>
          <p:cNvPr id="22" name="Imagen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66" b="9472"/>
          <a:stretch/>
        </p:blipFill>
        <p:spPr>
          <a:xfrm>
            <a:off x="15002063" y="233459"/>
            <a:ext cx="2242745" cy="3123222"/>
          </a:xfrm>
          <a:prstGeom prst="rect">
            <a:avLst/>
          </a:prstGeom>
        </p:spPr>
      </p:pic>
      <p:pic>
        <p:nvPicPr>
          <p:cNvPr id="27" name="WhatsApp Video 2024-10-24 at 8.08.15 A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t="16975"/>
          <a:stretch/>
        </p:blipFill>
        <p:spPr>
          <a:xfrm>
            <a:off x="3521863" y="686667"/>
            <a:ext cx="2135583" cy="2939998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11" t="16578" r="16613" b="25384"/>
          <a:stretch/>
        </p:blipFill>
        <p:spPr>
          <a:xfrm>
            <a:off x="6460310" y="1599047"/>
            <a:ext cx="2244480" cy="3004227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12" y="1309402"/>
            <a:ext cx="2259979" cy="3010797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310" y="374809"/>
            <a:ext cx="1484675" cy="1484675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37486" y="2843215"/>
            <a:ext cx="1483200" cy="1483200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29626" y="689316"/>
            <a:ext cx="1483200" cy="1483200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760247" y="522934"/>
            <a:ext cx="1483200" cy="1483200"/>
          </a:xfrm>
          <a:prstGeom prst="rect">
            <a:avLst/>
          </a:prstGeom>
        </p:spPr>
      </p:pic>
      <p:pic>
        <p:nvPicPr>
          <p:cNvPr id="1030" name="Picture 6" descr="Miel y Abejas - Abeja obrera llevando polen en sus patas #abejas #miel  #polen #apiculrura #alimenrosano #polinizacion #vida | Facebook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1166" y="233459"/>
            <a:ext cx="2536878" cy="303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Imagen 3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16420" y="2799390"/>
            <a:ext cx="1483200" cy="1483200"/>
          </a:xfrm>
          <a:prstGeom prst="rect">
            <a:avLst/>
          </a:prstGeom>
        </p:spPr>
      </p:pic>
      <p:sp>
        <p:nvSpPr>
          <p:cNvPr id="40" name="Freeform 9"/>
          <p:cNvSpPr/>
          <p:nvPr/>
        </p:nvSpPr>
        <p:spPr>
          <a:xfrm>
            <a:off x="635562" y="5803661"/>
            <a:ext cx="2363021" cy="3322674"/>
          </a:xfrm>
          <a:custGeom>
            <a:avLst/>
            <a:gdLst/>
            <a:ahLst/>
            <a:cxnLst/>
            <a:rect l="l" t="t" r="r" b="b"/>
            <a:pathLst>
              <a:path w="3101089" h="4538919">
                <a:moveTo>
                  <a:pt x="0" y="0"/>
                </a:moveTo>
                <a:lnTo>
                  <a:pt x="3101090" y="0"/>
                </a:lnTo>
                <a:lnTo>
                  <a:pt x="3101090" y="4538919"/>
                </a:lnTo>
                <a:lnTo>
                  <a:pt x="0" y="453891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9865"/>
            </a:stretch>
          </a:blipFill>
        </p:spPr>
      </p:sp>
      <p:pic>
        <p:nvPicPr>
          <p:cNvPr id="35" name="Imagen 3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6593699" y="3033500"/>
            <a:ext cx="1483200" cy="1483200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963943" y="5744575"/>
            <a:ext cx="1483200" cy="1483200"/>
          </a:xfrm>
          <a:prstGeom prst="rect">
            <a:avLst/>
          </a:prstGeom>
        </p:spPr>
      </p:pic>
      <p:sp>
        <p:nvSpPr>
          <p:cNvPr id="44" name="Freeform 2"/>
          <p:cNvSpPr/>
          <p:nvPr/>
        </p:nvSpPr>
        <p:spPr>
          <a:xfrm>
            <a:off x="7907232" y="6966092"/>
            <a:ext cx="2431408" cy="3136420"/>
          </a:xfrm>
          <a:custGeom>
            <a:avLst/>
            <a:gdLst/>
            <a:ahLst/>
            <a:cxnLst/>
            <a:rect l="l" t="t" r="r" b="b"/>
            <a:pathLst>
              <a:path w="3135426" h="3989007">
                <a:moveTo>
                  <a:pt x="0" y="0"/>
                </a:moveTo>
                <a:lnTo>
                  <a:pt x="3135426" y="0"/>
                </a:lnTo>
                <a:lnTo>
                  <a:pt x="3135426" y="3989007"/>
                </a:lnTo>
                <a:lnTo>
                  <a:pt x="0" y="3989007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0" b="100000" l="0" r="100000">
                          <a14:foregroundMark x1="43267" y1="5864" x2="73289" y2="12654"/>
                          <a14:foregroundMark x1="28477" y1="37037" x2="31126" y2="18519"/>
                          <a14:foregroundMark x1="39514" y1="5710" x2="40177" y2="11111"/>
                          <a14:foregroundMark x1="86755" y1="17130" x2="99117" y2="19599"/>
                          <a14:foregroundMark x1="84547" y1="17747" x2="82340" y2="16975"/>
                          <a14:foregroundMark x1="82340" y1="16975" x2="82340" y2="16975"/>
                          <a14:foregroundMark x1="62031" y1="10802" x2="66887" y2="432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 b="-12374"/>
            </a:stretch>
          </a:blipFill>
        </p:spPr>
      </p:sp>
      <p:pic>
        <p:nvPicPr>
          <p:cNvPr id="1032" name="Picture 8" descr="Etapas del Proceso de Venta"/>
          <p:cNvPicPr>
            <a:picLocks noChangeAspect="1" noChangeArrowheads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177" b="100000" l="10000" r="98000">
                        <a14:foregroundMark x1="21857" y1="8673" x2="27286" y2="9558"/>
                        <a14:foregroundMark x1="67286" y1="7788" x2="74143" y2="8142"/>
                        <a14:backgroundMark x1="43429" y1="95398" x2="57714" y2="96637"/>
                        <a14:backgroundMark x1="57714" y1="96637" x2="73857" y2="991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5870" y="5649061"/>
            <a:ext cx="3867494" cy="3121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Imagen 45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58" t="18560" r="9804" b="53410"/>
          <a:stretch/>
        </p:blipFill>
        <p:spPr>
          <a:xfrm>
            <a:off x="5123340" y="5903822"/>
            <a:ext cx="2495771" cy="2638385"/>
          </a:xfrm>
          <a:prstGeom prst="rect">
            <a:avLst/>
          </a:prstGeom>
        </p:spPr>
      </p:pic>
      <p:pic>
        <p:nvPicPr>
          <p:cNvPr id="43" name="Imagen 42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015515" y="5872821"/>
            <a:ext cx="1483200" cy="1483200"/>
          </a:xfrm>
          <a:prstGeom prst="rect">
            <a:avLst/>
          </a:prstGeom>
        </p:spPr>
      </p:pic>
      <p:sp>
        <p:nvSpPr>
          <p:cNvPr id="45" name="Freeform 10"/>
          <p:cNvSpPr/>
          <p:nvPr/>
        </p:nvSpPr>
        <p:spPr>
          <a:xfrm>
            <a:off x="3254146" y="7211631"/>
            <a:ext cx="2251255" cy="2868036"/>
          </a:xfrm>
          <a:custGeom>
            <a:avLst/>
            <a:gdLst/>
            <a:ahLst/>
            <a:cxnLst/>
            <a:rect l="l" t="t" r="r" b="b"/>
            <a:pathLst>
              <a:path w="3068727" h="4213991">
                <a:moveTo>
                  <a:pt x="0" y="0"/>
                </a:moveTo>
                <a:lnTo>
                  <a:pt x="3068727" y="0"/>
                </a:lnTo>
                <a:lnTo>
                  <a:pt x="3068727" y="4213991"/>
                </a:lnTo>
                <a:lnTo>
                  <a:pt x="0" y="4213991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 t="-18552" r="-22199"/>
            </a:stretch>
          </a:blipFill>
        </p:spPr>
      </p:sp>
      <p:pic>
        <p:nvPicPr>
          <p:cNvPr id="41" name="Imagen 40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760965" y="8714861"/>
            <a:ext cx="1483200" cy="1483200"/>
          </a:xfrm>
          <a:prstGeom prst="rect">
            <a:avLst/>
          </a:prstGeom>
        </p:spPr>
      </p:pic>
      <p:pic>
        <p:nvPicPr>
          <p:cNvPr id="50" name="Imagen 49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770" y="5743588"/>
            <a:ext cx="1893637" cy="2524849"/>
          </a:xfrm>
          <a:prstGeom prst="rect">
            <a:avLst/>
          </a:prstGeom>
        </p:spPr>
      </p:pic>
      <p:pic>
        <p:nvPicPr>
          <p:cNvPr id="51" name="Imagen 50"/>
          <p:cNvPicPr>
            <a:picLocks noChangeAspect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47"/>
          <a:stretch/>
        </p:blipFill>
        <p:spPr>
          <a:xfrm>
            <a:off x="11944551" y="7645291"/>
            <a:ext cx="2269644" cy="2464908"/>
          </a:xfrm>
          <a:prstGeom prst="rect">
            <a:avLst/>
          </a:prstGeom>
        </p:spPr>
      </p:pic>
      <p:grpSp>
        <p:nvGrpSpPr>
          <p:cNvPr id="49" name="Grupo 48"/>
          <p:cNvGrpSpPr/>
          <p:nvPr/>
        </p:nvGrpSpPr>
        <p:grpSpPr>
          <a:xfrm>
            <a:off x="12232682" y="5759195"/>
            <a:ext cx="2379097" cy="1483200"/>
            <a:chOff x="15933402" y="8569604"/>
            <a:chExt cx="2379097" cy="1483200"/>
          </a:xfrm>
        </p:grpSpPr>
        <p:pic>
          <p:nvPicPr>
            <p:cNvPr id="47" name="Imagen 4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933402" y="8569604"/>
              <a:ext cx="1483200" cy="1483200"/>
            </a:xfrm>
            <a:prstGeom prst="rect">
              <a:avLst/>
            </a:prstGeom>
          </p:spPr>
        </p:pic>
        <p:pic>
          <p:nvPicPr>
            <p:cNvPr id="48" name="Imagen 47"/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16829299" y="8569604"/>
              <a:ext cx="1483200" cy="1483200"/>
            </a:xfrm>
            <a:prstGeom prst="rect">
              <a:avLst/>
            </a:prstGeom>
          </p:spPr>
        </p:pic>
      </p:grpSp>
      <p:grpSp>
        <p:nvGrpSpPr>
          <p:cNvPr id="52" name="Grupo 51"/>
          <p:cNvGrpSpPr/>
          <p:nvPr/>
        </p:nvGrpSpPr>
        <p:grpSpPr>
          <a:xfrm>
            <a:off x="16059129" y="8384790"/>
            <a:ext cx="2371357" cy="1484676"/>
            <a:chOff x="15851361" y="8534301"/>
            <a:chExt cx="2371357" cy="1484676"/>
          </a:xfrm>
        </p:grpSpPr>
        <p:pic>
          <p:nvPicPr>
            <p:cNvPr id="55" name="Imagen 54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6738043" y="8534301"/>
              <a:ext cx="1484675" cy="1484675"/>
            </a:xfrm>
            <a:prstGeom prst="rect">
              <a:avLst/>
            </a:prstGeom>
          </p:spPr>
        </p:pic>
        <p:pic>
          <p:nvPicPr>
            <p:cNvPr id="56" name="Imagen 55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851361" y="8534302"/>
              <a:ext cx="1484675" cy="1484675"/>
            </a:xfrm>
            <a:prstGeom prst="rect">
              <a:avLst/>
            </a:prstGeom>
          </p:spPr>
        </p:pic>
      </p:grpSp>
      <p:sp>
        <p:nvSpPr>
          <p:cNvPr id="59" name="TextBox 9"/>
          <p:cNvSpPr txBox="1"/>
          <p:nvPr/>
        </p:nvSpPr>
        <p:spPr>
          <a:xfrm>
            <a:off x="2301784" y="4320199"/>
            <a:ext cx="13315684" cy="15773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s-ES" sz="6600" dirty="0" smtClean="0">
                <a:solidFill>
                  <a:srgbClr val="FFFFFF"/>
                </a:solidFill>
                <a:latin typeface="Arturo Outline"/>
                <a:ea typeface="Arturo Outline"/>
                <a:cs typeface="Arturo Outline"/>
                <a:sym typeface="Arturo Outline"/>
              </a:rPr>
              <a:t>Proceso productivo</a:t>
            </a:r>
            <a:endParaRPr lang="en-US" sz="6600" dirty="0">
              <a:solidFill>
                <a:srgbClr val="FFFFFF"/>
              </a:solidFill>
              <a:latin typeface="Arturo Outline"/>
              <a:ea typeface="Arturo Outline"/>
              <a:cs typeface="Arturo Outline"/>
              <a:sym typeface="Arturo Outline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B2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5" name="Conector recto 194"/>
          <p:cNvCxnSpPr/>
          <p:nvPr/>
        </p:nvCxnSpPr>
        <p:spPr>
          <a:xfrm flipV="1">
            <a:off x="8499609" y="8263169"/>
            <a:ext cx="772762" cy="12632"/>
          </a:xfrm>
          <a:prstGeom prst="line">
            <a:avLst/>
          </a:prstGeom>
          <a:ln w="38100">
            <a:solidFill>
              <a:srgbClr val="AD6B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Conector recto 177"/>
          <p:cNvCxnSpPr/>
          <p:nvPr/>
        </p:nvCxnSpPr>
        <p:spPr>
          <a:xfrm>
            <a:off x="7500394" y="9197976"/>
            <a:ext cx="4680" cy="494375"/>
          </a:xfrm>
          <a:prstGeom prst="line">
            <a:avLst/>
          </a:prstGeom>
          <a:ln w="38100">
            <a:solidFill>
              <a:srgbClr val="AD6B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Rectángulo 151"/>
          <p:cNvSpPr/>
          <p:nvPr/>
        </p:nvSpPr>
        <p:spPr>
          <a:xfrm>
            <a:off x="14553068" y="2966419"/>
            <a:ext cx="2214310" cy="880062"/>
          </a:xfrm>
          <a:prstGeom prst="rect">
            <a:avLst/>
          </a:prstGeom>
          <a:solidFill>
            <a:schemeClr val="accent6"/>
          </a:solidFill>
          <a:ln>
            <a:solidFill>
              <a:srgbClr val="FB9E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7" name="Conector recto 136"/>
          <p:cNvCxnSpPr/>
          <p:nvPr/>
        </p:nvCxnSpPr>
        <p:spPr>
          <a:xfrm flipV="1">
            <a:off x="7489916" y="9644252"/>
            <a:ext cx="2643157" cy="22600"/>
          </a:xfrm>
          <a:prstGeom prst="line">
            <a:avLst/>
          </a:prstGeom>
          <a:ln w="38100">
            <a:solidFill>
              <a:srgbClr val="AD6B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ector recto de flecha 123"/>
          <p:cNvCxnSpPr/>
          <p:nvPr/>
        </p:nvCxnSpPr>
        <p:spPr>
          <a:xfrm>
            <a:off x="7505074" y="6616103"/>
            <a:ext cx="2820" cy="498124"/>
          </a:xfrm>
          <a:prstGeom prst="straightConnector1">
            <a:avLst/>
          </a:prstGeom>
          <a:ln w="38100">
            <a:solidFill>
              <a:srgbClr val="AD6B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ector recto de flecha 104"/>
          <p:cNvCxnSpPr>
            <a:stCxn id="27" idx="3"/>
            <a:endCxn id="103" idx="1"/>
          </p:cNvCxnSpPr>
          <p:nvPr/>
        </p:nvCxnSpPr>
        <p:spPr>
          <a:xfrm flipV="1">
            <a:off x="10700273" y="3672367"/>
            <a:ext cx="293492" cy="9801"/>
          </a:xfrm>
          <a:prstGeom prst="straightConnector1">
            <a:avLst/>
          </a:prstGeom>
          <a:ln w="38100">
            <a:solidFill>
              <a:srgbClr val="AD6B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cto de flecha 52"/>
          <p:cNvCxnSpPr/>
          <p:nvPr/>
        </p:nvCxnSpPr>
        <p:spPr>
          <a:xfrm>
            <a:off x="7420159" y="4812606"/>
            <a:ext cx="2820" cy="498124"/>
          </a:xfrm>
          <a:prstGeom prst="straightConnector1">
            <a:avLst/>
          </a:prstGeom>
          <a:ln w="38100">
            <a:solidFill>
              <a:srgbClr val="AD6B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/>
          <p:nvPr/>
        </p:nvCxnSpPr>
        <p:spPr>
          <a:xfrm>
            <a:off x="7442493" y="3513605"/>
            <a:ext cx="7616" cy="418579"/>
          </a:xfrm>
          <a:prstGeom prst="straightConnector1">
            <a:avLst/>
          </a:prstGeom>
          <a:ln w="38100">
            <a:solidFill>
              <a:srgbClr val="AD6B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2"/>
          <p:cNvSpPr txBox="1"/>
          <p:nvPr/>
        </p:nvSpPr>
        <p:spPr>
          <a:xfrm>
            <a:off x="4455568" y="285696"/>
            <a:ext cx="9376865" cy="4714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50"/>
              </a:lnSpc>
            </a:pPr>
            <a:endParaRPr/>
          </a:p>
        </p:txBody>
      </p:sp>
      <p:sp>
        <p:nvSpPr>
          <p:cNvPr id="13" name="Elipse 12"/>
          <p:cNvSpPr/>
          <p:nvPr/>
        </p:nvSpPr>
        <p:spPr>
          <a:xfrm>
            <a:off x="6341661" y="760449"/>
            <a:ext cx="2162637" cy="149209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uadroTexto 13"/>
          <p:cNvSpPr txBox="1"/>
          <p:nvPr/>
        </p:nvSpPr>
        <p:spPr>
          <a:xfrm>
            <a:off x="6105510" y="898274"/>
            <a:ext cx="2673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atin typeface="Darumadrop One" panose="020B0604020202020204" charset="-128"/>
                <a:ea typeface="Darumadrop One" panose="020B0604020202020204" charset="-128"/>
              </a:rPr>
              <a:t>Obtención de productos apícolas</a:t>
            </a:r>
            <a:endParaRPr lang="en-US" sz="2400" dirty="0">
              <a:latin typeface="Darumadrop One" panose="020B0604020202020204" charset="-128"/>
              <a:ea typeface="Darumadrop One" panose="020B0604020202020204" charset="-128"/>
            </a:endParaRPr>
          </a:p>
        </p:txBody>
      </p:sp>
      <p:cxnSp>
        <p:nvCxnSpPr>
          <p:cNvPr id="16" name="Conector recto de flecha 15"/>
          <p:cNvCxnSpPr>
            <a:stCxn id="13" idx="4"/>
          </p:cNvCxnSpPr>
          <p:nvPr/>
        </p:nvCxnSpPr>
        <p:spPr>
          <a:xfrm flipH="1">
            <a:off x="7420158" y="2252548"/>
            <a:ext cx="2822" cy="297971"/>
          </a:xfrm>
          <a:prstGeom prst="straightConnector1">
            <a:avLst/>
          </a:prstGeom>
          <a:ln w="38100">
            <a:solidFill>
              <a:srgbClr val="AD6B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16"/>
          <p:cNvSpPr/>
          <p:nvPr/>
        </p:nvSpPr>
        <p:spPr>
          <a:xfrm>
            <a:off x="6341661" y="2583455"/>
            <a:ext cx="2326829" cy="940364"/>
          </a:xfrm>
          <a:prstGeom prst="rect">
            <a:avLst/>
          </a:prstGeom>
          <a:solidFill>
            <a:schemeClr val="accent6"/>
          </a:solidFill>
          <a:ln>
            <a:solidFill>
              <a:srgbClr val="FB9E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CuadroTexto 17"/>
          <p:cNvSpPr txBox="1"/>
          <p:nvPr/>
        </p:nvSpPr>
        <p:spPr>
          <a:xfrm>
            <a:off x="6496492" y="2699067"/>
            <a:ext cx="201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>
                <a:latin typeface="Darumadrop One" panose="020B0604020202020204" charset="-128"/>
                <a:ea typeface="Darumadrop One" panose="020B0604020202020204" charset="-128"/>
              </a:rPr>
              <a:t>Preparación del terreno</a:t>
            </a:r>
            <a:endParaRPr lang="en-US" sz="2000" dirty="0">
              <a:latin typeface="Darumadrop One" panose="020B0604020202020204" charset="-128"/>
              <a:ea typeface="Darumadrop One" panose="020B0604020202020204" charset="-128"/>
            </a:endParaRPr>
          </a:p>
        </p:txBody>
      </p:sp>
      <p:cxnSp>
        <p:nvCxnSpPr>
          <p:cNvPr id="22" name="Conector recto de flecha 21"/>
          <p:cNvCxnSpPr>
            <a:endCxn id="27" idx="1"/>
          </p:cNvCxnSpPr>
          <p:nvPr/>
        </p:nvCxnSpPr>
        <p:spPr>
          <a:xfrm>
            <a:off x="7444509" y="3672367"/>
            <a:ext cx="1562358" cy="9801"/>
          </a:xfrm>
          <a:prstGeom prst="straightConnector1">
            <a:avLst/>
          </a:prstGeom>
          <a:ln w="38100">
            <a:solidFill>
              <a:srgbClr val="AD6B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ángulo 25"/>
          <p:cNvSpPr/>
          <p:nvPr/>
        </p:nvSpPr>
        <p:spPr>
          <a:xfrm>
            <a:off x="9015658" y="2758612"/>
            <a:ext cx="1684615" cy="1928564"/>
          </a:xfrm>
          <a:prstGeom prst="rect">
            <a:avLst/>
          </a:prstGeom>
          <a:solidFill>
            <a:schemeClr val="accent6"/>
          </a:solidFill>
          <a:ln>
            <a:solidFill>
              <a:srgbClr val="FB9E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uadroTexto 26"/>
          <p:cNvSpPr txBox="1"/>
          <p:nvPr/>
        </p:nvSpPr>
        <p:spPr>
          <a:xfrm>
            <a:off x="9006867" y="2897338"/>
            <a:ext cx="16934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atin typeface="Darumadrop One" panose="020B0604020202020204" charset="-128"/>
                <a:ea typeface="Darumadrop One" panose="020B0604020202020204" charset="-128"/>
              </a:rPr>
              <a:t>Siembra de plantas abundantes en néctar</a:t>
            </a:r>
            <a:endParaRPr lang="en-US" sz="2400" dirty="0">
              <a:latin typeface="Darumadrop One" panose="020B0604020202020204" charset="-128"/>
              <a:ea typeface="Darumadrop One" panose="020B0604020202020204" charset="-128"/>
            </a:endParaRPr>
          </a:p>
        </p:txBody>
      </p:sp>
      <p:sp>
        <p:nvSpPr>
          <p:cNvPr id="50" name="Rectángulo 49"/>
          <p:cNvSpPr/>
          <p:nvPr/>
        </p:nvSpPr>
        <p:spPr>
          <a:xfrm>
            <a:off x="6439298" y="3944671"/>
            <a:ext cx="2006390" cy="945207"/>
          </a:xfrm>
          <a:prstGeom prst="rect">
            <a:avLst/>
          </a:prstGeom>
          <a:solidFill>
            <a:schemeClr val="accent6"/>
          </a:solidFill>
          <a:ln>
            <a:solidFill>
              <a:srgbClr val="FB9E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CuadroTexto 50"/>
          <p:cNvSpPr txBox="1"/>
          <p:nvPr/>
        </p:nvSpPr>
        <p:spPr>
          <a:xfrm>
            <a:off x="6487129" y="4094775"/>
            <a:ext cx="201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>
                <a:latin typeface="Darumadrop One" panose="020B0604020202020204" charset="-128"/>
                <a:ea typeface="Darumadrop One" panose="020B0604020202020204" charset="-128"/>
              </a:rPr>
              <a:t>Ubicación de las colmenas</a:t>
            </a:r>
            <a:endParaRPr lang="en-US" sz="2000" dirty="0">
              <a:latin typeface="Darumadrop One" panose="020B0604020202020204" charset="-128"/>
              <a:ea typeface="Darumadrop One" panose="020B0604020202020204" charset="-128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6236157" y="5310730"/>
            <a:ext cx="2368003" cy="1323439"/>
          </a:xfrm>
          <a:prstGeom prst="rect">
            <a:avLst/>
          </a:prstGeom>
          <a:solidFill>
            <a:schemeClr val="accent6"/>
          </a:solidFill>
          <a:ln>
            <a:solidFill>
              <a:srgbClr val="FB9E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CuadroTexto 54"/>
          <p:cNvSpPr txBox="1"/>
          <p:nvPr/>
        </p:nvSpPr>
        <p:spPr>
          <a:xfrm>
            <a:off x="6306372" y="5353350"/>
            <a:ext cx="22722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>
                <a:latin typeface="Darumadrop One" panose="020B0604020202020204" charset="-128"/>
                <a:ea typeface="Darumadrop One" panose="020B0604020202020204" charset="-128"/>
              </a:rPr>
              <a:t>Mantenimiento y monitoreo de las colmenas (Una vez al mes)</a:t>
            </a:r>
            <a:endParaRPr lang="en-US" sz="2000" dirty="0">
              <a:latin typeface="Darumadrop One" panose="020B0604020202020204" charset="-128"/>
              <a:ea typeface="Darumadrop One" panose="020B0604020202020204" charset="-128"/>
            </a:endParaRPr>
          </a:p>
        </p:txBody>
      </p:sp>
      <p:sp>
        <p:nvSpPr>
          <p:cNvPr id="56" name="Rectángulo 55"/>
          <p:cNvSpPr/>
          <p:nvPr/>
        </p:nvSpPr>
        <p:spPr>
          <a:xfrm>
            <a:off x="4214275" y="4252490"/>
            <a:ext cx="1784645" cy="2902690"/>
          </a:xfrm>
          <a:prstGeom prst="rect">
            <a:avLst/>
          </a:prstGeom>
          <a:solidFill>
            <a:schemeClr val="accent6"/>
          </a:solidFill>
          <a:ln>
            <a:solidFill>
              <a:srgbClr val="FB9E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CuadroTexto 69"/>
          <p:cNvSpPr txBox="1"/>
          <p:nvPr/>
        </p:nvSpPr>
        <p:spPr>
          <a:xfrm>
            <a:off x="4218671" y="4387398"/>
            <a:ext cx="185878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>
                <a:latin typeface="Darumadrop One" panose="020B0604020202020204" charset="-128"/>
                <a:ea typeface="Darumadrop One" panose="020B0604020202020204" charset="-128"/>
              </a:rPr>
              <a:t>Portar el equipo de bioseguridad (Overol, botas, guantes, gorra) Y llevar siempre el ahumador</a:t>
            </a:r>
            <a:endParaRPr lang="en-US" sz="2000" dirty="0">
              <a:latin typeface="Darumadrop One" panose="020B0604020202020204" charset="-128"/>
              <a:ea typeface="Darumadrop One" panose="020B0604020202020204" charset="-128"/>
            </a:endParaRPr>
          </a:p>
        </p:txBody>
      </p:sp>
      <p:cxnSp>
        <p:nvCxnSpPr>
          <p:cNvPr id="71" name="Conector recto de flecha 70"/>
          <p:cNvCxnSpPr>
            <a:stCxn id="52" idx="1"/>
          </p:cNvCxnSpPr>
          <p:nvPr/>
        </p:nvCxnSpPr>
        <p:spPr>
          <a:xfrm flipH="1" flipV="1">
            <a:off x="5975401" y="5972448"/>
            <a:ext cx="260756" cy="2"/>
          </a:xfrm>
          <a:prstGeom prst="straightConnector1">
            <a:avLst/>
          </a:prstGeom>
          <a:ln w="38100">
            <a:solidFill>
              <a:srgbClr val="AD6B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Llamada con línea 1 77"/>
          <p:cNvSpPr/>
          <p:nvPr/>
        </p:nvSpPr>
        <p:spPr>
          <a:xfrm>
            <a:off x="1194747" y="3568659"/>
            <a:ext cx="2640543" cy="4293168"/>
          </a:xfrm>
          <a:prstGeom prst="borderCallout1">
            <a:avLst>
              <a:gd name="adj1" fmla="val 51250"/>
              <a:gd name="adj2" fmla="val 100275"/>
              <a:gd name="adj3" fmla="val 62752"/>
              <a:gd name="adj4" fmla="val 9983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CuadroTexto 81"/>
          <p:cNvSpPr txBox="1"/>
          <p:nvPr/>
        </p:nvSpPr>
        <p:spPr>
          <a:xfrm>
            <a:off x="1255566" y="3727069"/>
            <a:ext cx="261662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latin typeface="Darumadrop One" panose="020B0604020202020204" charset="-128"/>
                <a:ea typeface="Darumadrop One" panose="020B0604020202020204" charset="-128"/>
              </a:rPr>
              <a:t>Control de registros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 smtClean="0">
              <a:latin typeface="Darumadrop One" panose="020B0604020202020204" charset="-128"/>
              <a:ea typeface="Darumadrop One" panose="020B060402020202020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latin typeface="Darumadrop One" panose="020B0604020202020204" charset="-128"/>
                <a:ea typeface="Darumadrop One" panose="020B0604020202020204" charset="-128"/>
              </a:rPr>
              <a:t>Control de plagas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 smtClean="0">
              <a:latin typeface="Darumadrop One" panose="020B0604020202020204" charset="-128"/>
              <a:ea typeface="Darumadrop One" panose="020B060402020202020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latin typeface="Darumadrop One" panose="020B0604020202020204" charset="-128"/>
                <a:ea typeface="Darumadrop One" panose="020B0604020202020204" charset="-128"/>
              </a:rPr>
              <a:t>Estado de crías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 smtClean="0">
              <a:latin typeface="Darumadrop One" panose="020B0604020202020204" charset="-128"/>
              <a:ea typeface="Darumadrop One" panose="020B060402020202020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latin typeface="Darumadrop One" panose="020B0604020202020204" charset="-128"/>
                <a:ea typeface="Darumadrop One" panose="020B0604020202020204" charset="-128"/>
              </a:rPr>
              <a:t>Temperaturas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 smtClean="0">
              <a:latin typeface="Darumadrop One" panose="020B0604020202020204" charset="-128"/>
              <a:ea typeface="Darumadrop One" panose="020B060402020202020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latin typeface="Darumadrop One" panose="020B0604020202020204" charset="-128"/>
                <a:ea typeface="Darumadrop One" panose="020B0604020202020204" charset="-128"/>
              </a:rPr>
              <a:t>Control de humedad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 smtClean="0">
              <a:latin typeface="Darumadrop One" panose="020B0604020202020204" charset="-128"/>
              <a:ea typeface="Darumadrop One" panose="020B060402020202020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latin typeface="Darumadrop One" panose="020B0604020202020204" charset="-128"/>
                <a:ea typeface="Darumadrop One" panose="020B0604020202020204" charset="-128"/>
              </a:rPr>
              <a:t>Condición de la reina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 smtClean="0">
              <a:latin typeface="Darumadrop One" panose="020B0604020202020204" charset="-128"/>
              <a:ea typeface="Darumadrop One" panose="020B060402020202020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latin typeface="Darumadrop One" panose="020B0604020202020204" charset="-128"/>
                <a:ea typeface="Darumadrop One" panose="020B0604020202020204" charset="-128"/>
              </a:rPr>
              <a:t>Alimentador</a:t>
            </a:r>
            <a:endParaRPr lang="en-US" dirty="0">
              <a:latin typeface="Darumadrop One" panose="020B0604020202020204" charset="-128"/>
              <a:ea typeface="Darumadrop One" panose="020B0604020202020204" charset="-128"/>
            </a:endParaRPr>
          </a:p>
        </p:txBody>
      </p:sp>
      <p:cxnSp>
        <p:nvCxnSpPr>
          <p:cNvPr id="83" name="Conector recto de flecha 82"/>
          <p:cNvCxnSpPr>
            <a:stCxn id="56" idx="1"/>
            <a:endCxn id="78" idx="0"/>
          </p:cNvCxnSpPr>
          <p:nvPr/>
        </p:nvCxnSpPr>
        <p:spPr>
          <a:xfrm flipH="1">
            <a:off x="3835290" y="5703835"/>
            <a:ext cx="378985" cy="11408"/>
          </a:xfrm>
          <a:prstGeom prst="straightConnector1">
            <a:avLst/>
          </a:prstGeom>
          <a:ln w="38100">
            <a:solidFill>
              <a:srgbClr val="AD6B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ángulo 101"/>
          <p:cNvSpPr/>
          <p:nvPr/>
        </p:nvSpPr>
        <p:spPr>
          <a:xfrm rot="2760033">
            <a:off x="6700040" y="7435743"/>
            <a:ext cx="1610069" cy="157850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ángulo 102"/>
          <p:cNvSpPr/>
          <p:nvPr/>
        </p:nvSpPr>
        <p:spPr>
          <a:xfrm>
            <a:off x="10993765" y="2213651"/>
            <a:ext cx="1603357" cy="29174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CuadroTexto 103"/>
          <p:cNvSpPr txBox="1"/>
          <p:nvPr/>
        </p:nvSpPr>
        <p:spPr>
          <a:xfrm>
            <a:off x="11020894" y="2213651"/>
            <a:ext cx="169169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latin typeface="Darumadrop One" panose="020B0604020202020204" charset="-128"/>
                <a:ea typeface="Darumadrop One" panose="020B0604020202020204" charset="-128"/>
              </a:rPr>
              <a:t>Deshierbe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latin typeface="Darumadrop One" panose="020B0604020202020204" charset="-128"/>
              <a:ea typeface="Darumadrop One" panose="020B060402020202020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latin typeface="Darumadrop One" panose="020B0604020202020204" charset="-128"/>
                <a:ea typeface="Darumadrop One" panose="020B0604020202020204" charset="-128"/>
              </a:rPr>
              <a:t>Aporcado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latin typeface="Darumadrop One" panose="020B0604020202020204" charset="-128"/>
              <a:ea typeface="Darumadrop One" panose="020B060402020202020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latin typeface="Darumadrop One" panose="020B0604020202020204" charset="-128"/>
                <a:ea typeface="Darumadrop One" panose="020B0604020202020204" charset="-128"/>
              </a:rPr>
              <a:t>Abonos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latin typeface="Darumadrop One" panose="020B0604020202020204" charset="-128"/>
              <a:ea typeface="Darumadrop One" panose="020B060402020202020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latin typeface="Darumadrop One" panose="020B0604020202020204" charset="-128"/>
                <a:ea typeface="Darumadrop One" panose="020B0604020202020204" charset="-128"/>
              </a:rPr>
              <a:t>Resiembra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latin typeface="Darumadrop One" panose="020B0604020202020204" charset="-128"/>
              <a:ea typeface="Darumadrop One" panose="020B060402020202020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latin typeface="Darumadrop One" panose="020B0604020202020204" charset="-128"/>
                <a:ea typeface="Darumadrop One" panose="020B0604020202020204" charset="-128"/>
              </a:rPr>
              <a:t>Control de plagas</a:t>
            </a:r>
            <a:endParaRPr lang="en-US" dirty="0">
              <a:latin typeface="Darumadrop One" panose="020B0604020202020204" charset="-128"/>
              <a:ea typeface="Darumadrop One" panose="020B0604020202020204" charset="-128"/>
            </a:endParaRPr>
          </a:p>
        </p:txBody>
      </p:sp>
      <p:sp>
        <p:nvSpPr>
          <p:cNvPr id="123" name="CuadroTexto 122"/>
          <p:cNvSpPr txBox="1"/>
          <p:nvPr/>
        </p:nvSpPr>
        <p:spPr>
          <a:xfrm>
            <a:off x="6360978" y="7883683"/>
            <a:ext cx="22722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>
                <a:latin typeface="Darumadrop One" panose="020B0604020202020204" charset="-128"/>
                <a:ea typeface="Darumadrop One" panose="020B0604020202020204" charset="-128"/>
              </a:rPr>
              <a:t>Recolección de producto</a:t>
            </a:r>
            <a:endParaRPr lang="en-US" sz="2000" dirty="0">
              <a:latin typeface="Darumadrop One" panose="020B0604020202020204" charset="-128"/>
              <a:ea typeface="Darumadrop One" panose="020B0604020202020204" charset="-128"/>
            </a:endParaRPr>
          </a:p>
        </p:txBody>
      </p:sp>
      <p:cxnSp>
        <p:nvCxnSpPr>
          <p:cNvPr id="126" name="Conector angular 125"/>
          <p:cNvCxnSpPr/>
          <p:nvPr/>
        </p:nvCxnSpPr>
        <p:spPr>
          <a:xfrm rot="5400000" flipH="1" flipV="1">
            <a:off x="8541045" y="3970957"/>
            <a:ext cx="7265323" cy="4081267"/>
          </a:xfrm>
          <a:prstGeom prst="bentConnector3">
            <a:avLst>
              <a:gd name="adj1" fmla="val 50000"/>
            </a:avLst>
          </a:prstGeom>
          <a:ln w="38100">
            <a:solidFill>
              <a:srgbClr val="AD6B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ector recto 141"/>
          <p:cNvCxnSpPr/>
          <p:nvPr/>
        </p:nvCxnSpPr>
        <p:spPr>
          <a:xfrm flipV="1">
            <a:off x="14214340" y="2392402"/>
            <a:ext cx="1445883" cy="8716"/>
          </a:xfrm>
          <a:prstGeom prst="line">
            <a:avLst/>
          </a:prstGeom>
          <a:ln w="38100">
            <a:solidFill>
              <a:srgbClr val="AD6B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Conector recto de flecha 143"/>
          <p:cNvCxnSpPr>
            <a:endCxn id="151" idx="0"/>
          </p:cNvCxnSpPr>
          <p:nvPr/>
        </p:nvCxnSpPr>
        <p:spPr>
          <a:xfrm>
            <a:off x="15660223" y="2382489"/>
            <a:ext cx="0" cy="614901"/>
          </a:xfrm>
          <a:prstGeom prst="straightConnector1">
            <a:avLst/>
          </a:prstGeom>
          <a:ln w="38100">
            <a:solidFill>
              <a:srgbClr val="AD6B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CuadroTexto 150"/>
          <p:cNvSpPr txBox="1"/>
          <p:nvPr/>
        </p:nvSpPr>
        <p:spPr>
          <a:xfrm>
            <a:off x="14443794" y="2997390"/>
            <a:ext cx="24328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>
                <a:latin typeface="Darumadrop One" panose="020B0604020202020204" charset="-128"/>
                <a:ea typeface="Darumadrop One" panose="020B0604020202020204" charset="-128"/>
              </a:rPr>
              <a:t>Los cuadros están operculados al 90%</a:t>
            </a:r>
            <a:endParaRPr lang="en-US" sz="2000" dirty="0">
              <a:latin typeface="Darumadrop One" panose="020B0604020202020204" charset="-128"/>
              <a:ea typeface="Darumadrop One" panose="020B0604020202020204" charset="-128"/>
            </a:endParaRPr>
          </a:p>
        </p:txBody>
      </p:sp>
      <p:cxnSp>
        <p:nvCxnSpPr>
          <p:cNvPr id="154" name="Conector recto de flecha 153"/>
          <p:cNvCxnSpPr/>
          <p:nvPr/>
        </p:nvCxnSpPr>
        <p:spPr>
          <a:xfrm flipH="1">
            <a:off x="15629325" y="3855614"/>
            <a:ext cx="2822" cy="297971"/>
          </a:xfrm>
          <a:prstGeom prst="straightConnector1">
            <a:avLst/>
          </a:prstGeom>
          <a:ln w="38100">
            <a:solidFill>
              <a:srgbClr val="AD6B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Rectángulo 154"/>
          <p:cNvSpPr/>
          <p:nvPr/>
        </p:nvSpPr>
        <p:spPr>
          <a:xfrm>
            <a:off x="14550828" y="4186520"/>
            <a:ext cx="2326829" cy="1131275"/>
          </a:xfrm>
          <a:prstGeom prst="rect">
            <a:avLst/>
          </a:prstGeom>
          <a:solidFill>
            <a:schemeClr val="accent6"/>
          </a:solidFill>
          <a:ln>
            <a:solidFill>
              <a:srgbClr val="FB9E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6" name="CuadroTexto 155"/>
          <p:cNvSpPr txBox="1"/>
          <p:nvPr/>
        </p:nvSpPr>
        <p:spPr>
          <a:xfrm>
            <a:off x="14705658" y="4302133"/>
            <a:ext cx="21057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>
                <a:latin typeface="Darumadrop One" panose="020B0604020202020204" charset="-128"/>
                <a:ea typeface="Darumadrop One" panose="020B0604020202020204" charset="-128"/>
              </a:rPr>
              <a:t>Centrifugación y empaque de los productos </a:t>
            </a:r>
            <a:endParaRPr lang="en-US" sz="2000" dirty="0">
              <a:latin typeface="Darumadrop One" panose="020B0604020202020204" charset="-128"/>
              <a:ea typeface="Darumadrop One" panose="020B0604020202020204" charset="-128"/>
            </a:endParaRPr>
          </a:p>
        </p:txBody>
      </p:sp>
      <p:cxnSp>
        <p:nvCxnSpPr>
          <p:cNvPr id="157" name="Conector recto de flecha 156"/>
          <p:cNvCxnSpPr/>
          <p:nvPr/>
        </p:nvCxnSpPr>
        <p:spPr>
          <a:xfrm flipH="1">
            <a:off x="15620801" y="5276544"/>
            <a:ext cx="2822" cy="297971"/>
          </a:xfrm>
          <a:prstGeom prst="straightConnector1">
            <a:avLst/>
          </a:prstGeom>
          <a:ln w="38100">
            <a:solidFill>
              <a:srgbClr val="AD6B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Rectángulo 157"/>
          <p:cNvSpPr/>
          <p:nvPr/>
        </p:nvSpPr>
        <p:spPr>
          <a:xfrm>
            <a:off x="14668075" y="5573729"/>
            <a:ext cx="1945287" cy="975197"/>
          </a:xfrm>
          <a:prstGeom prst="rect">
            <a:avLst/>
          </a:prstGeom>
          <a:solidFill>
            <a:schemeClr val="accent6"/>
          </a:solidFill>
          <a:ln>
            <a:solidFill>
              <a:srgbClr val="FB9E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9" name="CuadroTexto 158"/>
          <p:cNvSpPr txBox="1"/>
          <p:nvPr/>
        </p:nvSpPr>
        <p:spPr>
          <a:xfrm>
            <a:off x="14531718" y="5715243"/>
            <a:ext cx="21057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>
                <a:latin typeface="Darumadrop One" panose="020B0604020202020204" charset="-128"/>
                <a:ea typeface="Darumadrop One" panose="020B0604020202020204" charset="-128"/>
              </a:rPr>
              <a:t>Control de calidad</a:t>
            </a:r>
            <a:endParaRPr lang="en-US" sz="2000" dirty="0">
              <a:latin typeface="Darumadrop One" panose="020B0604020202020204" charset="-128"/>
              <a:ea typeface="Darumadrop One" panose="020B0604020202020204" charset="-128"/>
            </a:endParaRPr>
          </a:p>
        </p:txBody>
      </p:sp>
      <p:sp>
        <p:nvSpPr>
          <p:cNvPr id="160" name="Elipse 159"/>
          <p:cNvSpPr/>
          <p:nvPr/>
        </p:nvSpPr>
        <p:spPr>
          <a:xfrm>
            <a:off x="13967893" y="7051608"/>
            <a:ext cx="3305815" cy="94050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CuadroTexto 160"/>
          <p:cNvSpPr txBox="1"/>
          <p:nvPr/>
        </p:nvSpPr>
        <p:spPr>
          <a:xfrm>
            <a:off x="14273340" y="7252052"/>
            <a:ext cx="2673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atin typeface="Darumadrop One" panose="020B0604020202020204" charset="-128"/>
                <a:ea typeface="Darumadrop One" panose="020B0604020202020204" charset="-128"/>
              </a:rPr>
              <a:t>Comercialización</a:t>
            </a:r>
            <a:endParaRPr lang="en-US" sz="2400" dirty="0">
              <a:latin typeface="Darumadrop One" panose="020B0604020202020204" charset="-128"/>
              <a:ea typeface="Darumadrop One" panose="020B0604020202020204" charset="-128"/>
            </a:endParaRPr>
          </a:p>
        </p:txBody>
      </p:sp>
      <p:cxnSp>
        <p:nvCxnSpPr>
          <p:cNvPr id="162" name="Conector recto de flecha 161"/>
          <p:cNvCxnSpPr/>
          <p:nvPr/>
        </p:nvCxnSpPr>
        <p:spPr>
          <a:xfrm>
            <a:off x="15629325" y="6575846"/>
            <a:ext cx="2820" cy="498124"/>
          </a:xfrm>
          <a:prstGeom prst="straightConnector1">
            <a:avLst/>
          </a:prstGeom>
          <a:ln w="38100">
            <a:solidFill>
              <a:srgbClr val="AD6B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Conector recto 197"/>
          <p:cNvCxnSpPr/>
          <p:nvPr/>
        </p:nvCxnSpPr>
        <p:spPr>
          <a:xfrm flipV="1">
            <a:off x="9274017" y="5946951"/>
            <a:ext cx="23867" cy="2335863"/>
          </a:xfrm>
          <a:prstGeom prst="line">
            <a:avLst/>
          </a:prstGeom>
          <a:ln w="38100">
            <a:solidFill>
              <a:srgbClr val="AD6B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Conector recto de flecha 199"/>
          <p:cNvCxnSpPr>
            <a:endCxn id="52" idx="3"/>
          </p:cNvCxnSpPr>
          <p:nvPr/>
        </p:nvCxnSpPr>
        <p:spPr>
          <a:xfrm flipH="1">
            <a:off x="8604160" y="5963771"/>
            <a:ext cx="681034" cy="8679"/>
          </a:xfrm>
          <a:prstGeom prst="straightConnector1">
            <a:avLst/>
          </a:prstGeom>
          <a:ln w="38100">
            <a:solidFill>
              <a:srgbClr val="AD6B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CuadroTexto 210"/>
          <p:cNvSpPr txBox="1"/>
          <p:nvPr/>
        </p:nvSpPr>
        <p:spPr>
          <a:xfrm>
            <a:off x="11866743" y="619982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Darumadrop One" panose="020B0604020202020204" charset="-128"/>
                <a:ea typeface="Darumadrop One" panose="020B0604020202020204" charset="-128"/>
              </a:rPr>
              <a:t>SI</a:t>
            </a:r>
          </a:p>
        </p:txBody>
      </p:sp>
      <p:sp>
        <p:nvSpPr>
          <p:cNvPr id="212" name="CuadroTexto 211"/>
          <p:cNvSpPr txBox="1"/>
          <p:nvPr/>
        </p:nvSpPr>
        <p:spPr>
          <a:xfrm>
            <a:off x="8608058" y="6944957"/>
            <a:ext cx="714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Darumadrop One" panose="020B0604020202020204" charset="-128"/>
                <a:ea typeface="Darumadrop One" panose="020B0604020202020204" charset="-128"/>
              </a:rPr>
              <a:t>NO</a:t>
            </a:r>
            <a:endParaRPr lang="en-US" dirty="0">
              <a:latin typeface="Darumadrop One" panose="020B0604020202020204" charset="-128"/>
              <a:ea typeface="Darumadrop One" panose="020B0604020202020204" charset="-128"/>
            </a:endParaRPr>
          </a:p>
        </p:txBody>
      </p:sp>
      <p:sp>
        <p:nvSpPr>
          <p:cNvPr id="217" name="Rectangle 1"/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21" name="Imagen 220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432" b="76042" l="70864" r="98463"/>
                    </a14:imgEffect>
                  </a14:imgLayer>
                </a14:imgProps>
              </a:ext>
            </a:extLst>
          </a:blip>
          <a:srcRect l="71083" t="26042" r="1976" b="25000"/>
          <a:stretch/>
        </p:blipFill>
        <p:spPr>
          <a:xfrm rot="19869901">
            <a:off x="2555172" y="472907"/>
            <a:ext cx="1508548" cy="1752532"/>
          </a:xfrm>
          <a:prstGeom prst="rect">
            <a:avLst/>
          </a:prstGeom>
        </p:spPr>
      </p:pic>
      <p:pic>
        <p:nvPicPr>
          <p:cNvPr id="222" name="Imagen 22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432" b="76042" l="70864" r="98463"/>
                    </a14:imgEffect>
                  </a14:imgLayer>
                </a14:imgProps>
              </a:ext>
            </a:extLst>
          </a:blip>
          <a:srcRect l="71083" t="26042" r="1976" b="25000"/>
          <a:stretch/>
        </p:blipFill>
        <p:spPr>
          <a:xfrm rot="943193">
            <a:off x="930270" y="8411492"/>
            <a:ext cx="2324381" cy="2374910"/>
          </a:xfrm>
          <a:prstGeom prst="rect">
            <a:avLst/>
          </a:prstGeom>
        </p:spPr>
      </p:pic>
      <p:pic>
        <p:nvPicPr>
          <p:cNvPr id="223" name="Imagen 22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432" b="76042" l="70864" r="98463"/>
                    </a14:imgEffect>
                  </a14:imgLayer>
                </a14:imgProps>
              </a:ext>
            </a:extLst>
          </a:blip>
          <a:srcRect l="71083" t="26042" r="1976" b="25000"/>
          <a:stretch/>
        </p:blipFill>
        <p:spPr>
          <a:xfrm rot="1139254">
            <a:off x="3814706" y="1491742"/>
            <a:ext cx="1874312" cy="1915057"/>
          </a:xfrm>
          <a:prstGeom prst="rect">
            <a:avLst/>
          </a:prstGeom>
        </p:spPr>
      </p:pic>
      <p:pic>
        <p:nvPicPr>
          <p:cNvPr id="224" name="Imagen 22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432" b="76042" l="70864" r="98463"/>
                    </a14:imgEffect>
                  </a14:imgLayer>
                </a14:imgProps>
              </a:ext>
            </a:extLst>
          </a:blip>
          <a:srcRect l="71083" t="26042" r="1976" b="25000"/>
          <a:stretch/>
        </p:blipFill>
        <p:spPr>
          <a:xfrm rot="1252487">
            <a:off x="-136414" y="-61276"/>
            <a:ext cx="2436655" cy="2489625"/>
          </a:xfrm>
          <a:prstGeom prst="rect">
            <a:avLst/>
          </a:prstGeom>
        </p:spPr>
      </p:pic>
      <p:pic>
        <p:nvPicPr>
          <p:cNvPr id="226" name="Imagen 225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380" b="64844" l="71962" r="98902"/>
                    </a14:imgEffect>
                  </a14:imgLayer>
                </a14:imgProps>
              </a:ext>
            </a:extLst>
          </a:blip>
          <a:srcRect l="72256" t="31249" r="1390" b="33334"/>
          <a:stretch/>
        </p:blipFill>
        <p:spPr>
          <a:xfrm rot="18874127">
            <a:off x="349514" y="1916017"/>
            <a:ext cx="1920530" cy="1451067"/>
          </a:xfrm>
          <a:prstGeom prst="rect">
            <a:avLst/>
          </a:prstGeom>
        </p:spPr>
      </p:pic>
      <p:pic>
        <p:nvPicPr>
          <p:cNvPr id="228" name="Imagen 227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6563" b="61458" l="70498" r="95461"/>
                    </a14:imgEffect>
                  </a14:imgLayer>
                </a14:imgProps>
              </a:ext>
            </a:extLst>
          </a:blip>
          <a:srcRect l="70498" t="27083" r="4319" b="38542"/>
          <a:stretch/>
        </p:blipFill>
        <p:spPr>
          <a:xfrm>
            <a:off x="8617011" y="8090965"/>
            <a:ext cx="1871650" cy="1436382"/>
          </a:xfrm>
          <a:prstGeom prst="rect">
            <a:avLst/>
          </a:prstGeom>
        </p:spPr>
      </p:pic>
      <p:pic>
        <p:nvPicPr>
          <p:cNvPr id="229" name="Imagen 228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380" b="64844" l="71962" r="98902"/>
                    </a14:imgEffect>
                  </a14:imgLayer>
                </a14:imgProps>
              </a:ext>
            </a:extLst>
          </a:blip>
          <a:srcRect l="72256" t="31249" r="1390" b="33334"/>
          <a:stretch/>
        </p:blipFill>
        <p:spPr>
          <a:xfrm>
            <a:off x="4256922" y="97643"/>
            <a:ext cx="1928800" cy="1457315"/>
          </a:xfrm>
          <a:prstGeom prst="rect">
            <a:avLst/>
          </a:prstGeom>
        </p:spPr>
      </p:pic>
      <p:pic>
        <p:nvPicPr>
          <p:cNvPr id="230" name="Imagen 229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6563" b="61458" l="70498" r="95461"/>
                    </a14:imgEffect>
                  </a14:imgLayer>
                </a14:imgProps>
              </a:ext>
            </a:extLst>
          </a:blip>
          <a:srcRect l="70498" t="27083" r="4319" b="38542"/>
          <a:stretch/>
        </p:blipFill>
        <p:spPr>
          <a:xfrm>
            <a:off x="-381915" y="5693947"/>
            <a:ext cx="1976165" cy="1516591"/>
          </a:xfrm>
          <a:prstGeom prst="rect">
            <a:avLst/>
          </a:prstGeom>
        </p:spPr>
      </p:pic>
      <p:pic>
        <p:nvPicPr>
          <p:cNvPr id="231" name="Imagen 230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6563" b="61458" l="70498" r="95461"/>
                    </a14:imgEffect>
                  </a14:imgLayer>
                </a14:imgProps>
              </a:ext>
            </a:extLst>
          </a:blip>
          <a:srcRect l="70498" t="27083" r="4319" b="38542"/>
          <a:stretch/>
        </p:blipFill>
        <p:spPr>
          <a:xfrm rot="5400000">
            <a:off x="1711190" y="2094174"/>
            <a:ext cx="2180462" cy="1673377"/>
          </a:xfrm>
          <a:prstGeom prst="rect">
            <a:avLst/>
          </a:prstGeom>
        </p:spPr>
      </p:pic>
      <p:pic>
        <p:nvPicPr>
          <p:cNvPr id="232" name="Imagen 231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380" b="64844" l="71962" r="98902"/>
                    </a14:imgEffect>
                  </a14:imgLayer>
                </a14:imgProps>
              </a:ext>
            </a:extLst>
          </a:blip>
          <a:srcRect l="72256" t="31249" r="1390" b="33334"/>
          <a:stretch/>
        </p:blipFill>
        <p:spPr>
          <a:xfrm rot="918798">
            <a:off x="2304244" y="7874385"/>
            <a:ext cx="2223570" cy="1680030"/>
          </a:xfrm>
          <a:prstGeom prst="rect">
            <a:avLst/>
          </a:prstGeom>
        </p:spPr>
      </p:pic>
      <p:pic>
        <p:nvPicPr>
          <p:cNvPr id="233" name="Imagen 232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380" b="64844" l="71962" r="98902"/>
                    </a14:imgEffect>
                  </a14:imgLayer>
                </a14:imgProps>
              </a:ext>
            </a:extLst>
          </a:blip>
          <a:srcRect l="72256" t="31249" r="1390" b="33334"/>
          <a:stretch/>
        </p:blipFill>
        <p:spPr>
          <a:xfrm rot="18961818">
            <a:off x="111967" y="7669107"/>
            <a:ext cx="1877614" cy="1418641"/>
          </a:xfrm>
          <a:prstGeom prst="rect">
            <a:avLst/>
          </a:prstGeom>
        </p:spPr>
      </p:pic>
      <p:pic>
        <p:nvPicPr>
          <p:cNvPr id="234" name="Imagen 23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380" b="64844" l="71962" r="98902"/>
                    </a14:imgEffect>
                  </a14:imgLayer>
                </a14:imgProps>
              </a:ext>
            </a:extLst>
          </a:blip>
          <a:srcRect l="72256" t="31249" r="1390" b="33334"/>
          <a:stretch/>
        </p:blipFill>
        <p:spPr>
          <a:xfrm rot="10800000">
            <a:off x="9169524" y="4781362"/>
            <a:ext cx="1512642" cy="1142885"/>
          </a:xfrm>
          <a:prstGeom prst="rect">
            <a:avLst/>
          </a:prstGeom>
        </p:spPr>
      </p:pic>
      <p:pic>
        <p:nvPicPr>
          <p:cNvPr id="235" name="Imagen 234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6563" b="61458" l="70498" r="95461"/>
                    </a14:imgEffect>
                  </a14:imgLayer>
                </a14:imgProps>
              </a:ext>
            </a:extLst>
          </a:blip>
          <a:srcRect l="70498" t="27083" r="4319" b="38542"/>
          <a:stretch/>
        </p:blipFill>
        <p:spPr>
          <a:xfrm rot="5400000" flipV="1">
            <a:off x="13961997" y="1093930"/>
            <a:ext cx="1858898" cy="1386250"/>
          </a:xfrm>
          <a:prstGeom prst="rect">
            <a:avLst/>
          </a:prstGeom>
        </p:spPr>
      </p:pic>
      <p:pic>
        <p:nvPicPr>
          <p:cNvPr id="236" name="Imagen 235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6563" b="61458" l="70498" r="95461"/>
                    </a14:imgEffect>
                  </a14:imgLayer>
                </a14:imgProps>
              </a:ext>
            </a:extLst>
          </a:blip>
          <a:srcRect l="70498" t="27083" r="4319" b="38542"/>
          <a:stretch/>
        </p:blipFill>
        <p:spPr>
          <a:xfrm rot="5400000">
            <a:off x="3669601" y="8762259"/>
            <a:ext cx="2180462" cy="1673377"/>
          </a:xfrm>
          <a:prstGeom prst="rect">
            <a:avLst/>
          </a:prstGeom>
        </p:spPr>
      </p:pic>
      <p:pic>
        <p:nvPicPr>
          <p:cNvPr id="237" name="Imagen 236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380" b="64844" l="71962" r="98902"/>
                    </a14:imgEffect>
                  </a14:imgLayer>
                </a14:imgProps>
              </a:ext>
            </a:extLst>
          </a:blip>
          <a:srcRect l="72256" t="31249" r="1390" b="33334"/>
          <a:stretch/>
        </p:blipFill>
        <p:spPr>
          <a:xfrm rot="20056041">
            <a:off x="5548416" y="8872235"/>
            <a:ext cx="2043575" cy="1544034"/>
          </a:xfrm>
          <a:prstGeom prst="rect">
            <a:avLst/>
          </a:prstGeom>
        </p:spPr>
      </p:pic>
      <p:pic>
        <p:nvPicPr>
          <p:cNvPr id="238" name="Imagen 237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6563" b="61458" l="70498" r="95461"/>
                    </a14:imgEffect>
                  </a14:imgLayer>
                </a14:imgProps>
              </a:ext>
            </a:extLst>
          </a:blip>
          <a:srcRect l="70498" t="27083" r="4319" b="38542"/>
          <a:stretch/>
        </p:blipFill>
        <p:spPr>
          <a:xfrm flipH="1">
            <a:off x="3437477" y="6523122"/>
            <a:ext cx="2061828" cy="1582333"/>
          </a:xfrm>
          <a:prstGeom prst="rect">
            <a:avLst/>
          </a:prstGeom>
        </p:spPr>
      </p:pic>
      <p:pic>
        <p:nvPicPr>
          <p:cNvPr id="239" name="Imagen 238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432" b="76042" l="70864" r="98463"/>
                    </a14:imgEffect>
                  </a14:imgLayer>
                </a14:imgProps>
              </a:ext>
            </a:extLst>
          </a:blip>
          <a:srcRect l="71083" t="26042" r="1976" b="25000"/>
          <a:stretch/>
        </p:blipFill>
        <p:spPr>
          <a:xfrm rot="943193">
            <a:off x="9978015" y="5930782"/>
            <a:ext cx="2078767" cy="2123957"/>
          </a:xfrm>
          <a:prstGeom prst="rect">
            <a:avLst/>
          </a:prstGeom>
        </p:spPr>
      </p:pic>
      <p:pic>
        <p:nvPicPr>
          <p:cNvPr id="240" name="Imagen 239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380" b="64844" l="71962" r="98902"/>
                    </a14:imgEffect>
                  </a14:imgLayer>
                </a14:imgProps>
              </a:ext>
            </a:extLst>
          </a:blip>
          <a:srcRect l="72256" t="31249" r="1390" b="33334"/>
          <a:stretch/>
        </p:blipFill>
        <p:spPr>
          <a:xfrm>
            <a:off x="3935970" y="2803189"/>
            <a:ext cx="2048589" cy="1547822"/>
          </a:xfrm>
          <a:prstGeom prst="rect">
            <a:avLst/>
          </a:prstGeom>
        </p:spPr>
      </p:pic>
      <p:pic>
        <p:nvPicPr>
          <p:cNvPr id="241" name="Imagen 240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6563" b="61458" l="70498" r="95461"/>
                    </a14:imgEffect>
                  </a14:imgLayer>
                </a14:imgProps>
              </a:ext>
            </a:extLst>
          </a:blip>
          <a:srcRect l="70498" t="27083" r="4319" b="38542"/>
          <a:stretch/>
        </p:blipFill>
        <p:spPr>
          <a:xfrm rot="4188019">
            <a:off x="8336546" y="1591645"/>
            <a:ext cx="1871650" cy="1436382"/>
          </a:xfrm>
          <a:prstGeom prst="rect">
            <a:avLst/>
          </a:prstGeom>
        </p:spPr>
      </p:pic>
      <p:pic>
        <p:nvPicPr>
          <p:cNvPr id="242" name="Imagen 241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380" b="64844" l="71962" r="98902"/>
                    </a14:imgEffect>
                  </a14:imgLayer>
                </a14:imgProps>
              </a:ext>
            </a:extLst>
          </a:blip>
          <a:srcRect l="72256" t="31249" r="1390" b="33334"/>
          <a:stretch/>
        </p:blipFill>
        <p:spPr>
          <a:xfrm rot="1574626">
            <a:off x="8542880" y="-155967"/>
            <a:ext cx="3429001" cy="2590800"/>
          </a:xfrm>
          <a:prstGeom prst="rect">
            <a:avLst/>
          </a:prstGeom>
        </p:spPr>
      </p:pic>
      <p:pic>
        <p:nvPicPr>
          <p:cNvPr id="243" name="Imagen 24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432" b="76042" l="70864" r="98463"/>
                    </a14:imgEffect>
                  </a14:imgLayer>
                </a14:imgProps>
              </a:ext>
            </a:extLst>
          </a:blip>
          <a:srcRect l="71083" t="26042" r="1976" b="25000"/>
          <a:stretch/>
        </p:blipFill>
        <p:spPr>
          <a:xfrm rot="18954000">
            <a:off x="12412445" y="-130379"/>
            <a:ext cx="2078767" cy="2123957"/>
          </a:xfrm>
          <a:prstGeom prst="rect">
            <a:avLst/>
          </a:prstGeom>
        </p:spPr>
      </p:pic>
      <p:pic>
        <p:nvPicPr>
          <p:cNvPr id="244" name="Imagen 243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6563" b="61458" l="70498" r="95461"/>
                    </a14:imgEffect>
                  </a14:imgLayer>
                </a14:imgProps>
              </a:ext>
            </a:extLst>
          </a:blip>
          <a:srcRect l="70498" t="27083" r="4319" b="38542"/>
          <a:stretch/>
        </p:blipFill>
        <p:spPr>
          <a:xfrm rot="5400000">
            <a:off x="11781525" y="1441228"/>
            <a:ext cx="1277490" cy="980399"/>
          </a:xfrm>
          <a:prstGeom prst="rect">
            <a:avLst/>
          </a:prstGeom>
        </p:spPr>
      </p:pic>
      <p:pic>
        <p:nvPicPr>
          <p:cNvPr id="245" name="Imagen 244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380" b="64844" l="71962" r="98902"/>
                    </a14:imgEffect>
                  </a14:imgLayer>
                </a14:imgProps>
              </a:ext>
            </a:extLst>
          </a:blip>
          <a:srcRect l="72256" t="31249" r="1390" b="33334"/>
          <a:stretch/>
        </p:blipFill>
        <p:spPr>
          <a:xfrm rot="4979858">
            <a:off x="12397861" y="2524462"/>
            <a:ext cx="1512642" cy="1142885"/>
          </a:xfrm>
          <a:prstGeom prst="rect">
            <a:avLst/>
          </a:prstGeom>
        </p:spPr>
      </p:pic>
      <p:pic>
        <p:nvPicPr>
          <p:cNvPr id="246" name="Imagen 24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432" b="76042" l="70864" r="98463"/>
                    </a14:imgEffect>
                  </a14:imgLayer>
                </a14:imgProps>
              </a:ext>
            </a:extLst>
          </a:blip>
          <a:srcRect l="71083" t="26042" r="1976" b="25000"/>
          <a:stretch/>
        </p:blipFill>
        <p:spPr>
          <a:xfrm rot="1001870">
            <a:off x="12776112" y="4129475"/>
            <a:ext cx="1332004" cy="1360960"/>
          </a:xfrm>
          <a:prstGeom prst="rect">
            <a:avLst/>
          </a:prstGeom>
        </p:spPr>
      </p:pic>
      <p:pic>
        <p:nvPicPr>
          <p:cNvPr id="247" name="Imagen 246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6823" b="75391" l="76501" r="98243">
                        <a14:foregroundMark x1="85944" y1="38542" x2="89092" y2="32552"/>
                        <a14:foregroundMark x1="92313" y1="33984" x2="85286" y2="36328"/>
                      </a14:backgroundRemoval>
                    </a14:imgEffect>
                  </a14:imgLayer>
                </a14:imgProps>
              </a:ext>
            </a:extLst>
          </a:blip>
          <a:srcRect l="76354" t="27083" r="1976" b="26042"/>
          <a:stretch/>
        </p:blipFill>
        <p:spPr>
          <a:xfrm>
            <a:off x="11346180" y="6601464"/>
            <a:ext cx="2819401" cy="4055810"/>
          </a:xfrm>
          <a:prstGeom prst="rect">
            <a:avLst/>
          </a:prstGeom>
        </p:spPr>
      </p:pic>
      <p:pic>
        <p:nvPicPr>
          <p:cNvPr id="248" name="Imagen 247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7344" b="76302" l="73426" r="96999">
                        <a14:foregroundMark x1="83821" y1="34245" x2="88946" y2="35286"/>
                        <a14:foregroundMark x1="91581" y1="53125" x2="88067" y2="43359"/>
                        <a14:foregroundMark x1="86310" y1="39583" x2="86310" y2="39583"/>
                        <a14:foregroundMark x1="86310" y1="39583" x2="85944" y2="47656"/>
                        <a14:foregroundMark x1="85944" y1="47656" x2="85871" y2="61458"/>
                        <a14:foregroundMark x1="85871" y1="61458" x2="86457" y2="69271"/>
                        <a14:foregroundMark x1="85359" y1="74219" x2="84114" y2="53646"/>
                        <a14:foregroundMark x1="84114" y1="53646" x2="82577" y2="48828"/>
                        <a14:foregroundMark x1="79429" y1="67448" x2="79136" y2="58854"/>
                      </a14:backgroundRemoval>
                    </a14:imgEffect>
                  </a14:imgLayer>
                </a14:imgProps>
              </a:ext>
            </a:extLst>
          </a:blip>
          <a:srcRect l="73426" t="27083" r="3148" b="25000"/>
          <a:stretch/>
        </p:blipFill>
        <p:spPr>
          <a:xfrm>
            <a:off x="10233665" y="6822211"/>
            <a:ext cx="3048001" cy="3505200"/>
          </a:xfrm>
          <a:prstGeom prst="rect">
            <a:avLst/>
          </a:prstGeom>
        </p:spPr>
      </p:pic>
      <p:pic>
        <p:nvPicPr>
          <p:cNvPr id="249" name="Imagen 248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6823" b="75391" l="75037" r="97072"/>
                    </a14:imgEffect>
                  </a14:imgLayer>
                </a14:imgProps>
              </a:ext>
            </a:extLst>
          </a:blip>
          <a:srcRect l="75183" t="27083" r="3148" b="25000"/>
          <a:stretch/>
        </p:blipFill>
        <p:spPr>
          <a:xfrm rot="20733285">
            <a:off x="13396660" y="7485545"/>
            <a:ext cx="2617230" cy="3253852"/>
          </a:xfrm>
          <a:prstGeom prst="rect">
            <a:avLst/>
          </a:prstGeom>
        </p:spPr>
      </p:pic>
      <p:pic>
        <p:nvPicPr>
          <p:cNvPr id="250" name="Imagen 249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380" b="64844" l="71962" r="98902"/>
                    </a14:imgEffect>
                  </a14:imgLayer>
                </a14:imgProps>
              </a:ext>
            </a:extLst>
          </a:blip>
          <a:srcRect l="72256" t="31249" r="1390" b="33334"/>
          <a:stretch/>
        </p:blipFill>
        <p:spPr>
          <a:xfrm rot="12537585">
            <a:off x="15426033" y="-197558"/>
            <a:ext cx="3429001" cy="2590800"/>
          </a:xfrm>
          <a:prstGeom prst="rect">
            <a:avLst/>
          </a:prstGeom>
        </p:spPr>
      </p:pic>
      <p:pic>
        <p:nvPicPr>
          <p:cNvPr id="251" name="Imagen 250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6563" b="61458" l="70498" r="95461"/>
                    </a14:imgEffect>
                  </a14:imgLayer>
                </a14:imgProps>
              </a:ext>
            </a:extLst>
          </a:blip>
          <a:srcRect l="70498" t="27083" r="4319" b="38542"/>
          <a:stretch/>
        </p:blipFill>
        <p:spPr>
          <a:xfrm rot="5400000" flipV="1">
            <a:off x="12233834" y="6410770"/>
            <a:ext cx="1496677" cy="970400"/>
          </a:xfrm>
          <a:prstGeom prst="rect">
            <a:avLst/>
          </a:prstGeom>
        </p:spPr>
      </p:pic>
      <p:pic>
        <p:nvPicPr>
          <p:cNvPr id="252" name="Imagen 25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432" b="76042" l="70864" r="98463"/>
                    </a14:imgEffect>
                  </a14:imgLayer>
                </a14:imgProps>
              </a:ext>
            </a:extLst>
          </a:blip>
          <a:srcRect l="71083" t="26042" r="1976" b="25000"/>
          <a:stretch/>
        </p:blipFill>
        <p:spPr>
          <a:xfrm rot="1041605">
            <a:off x="15464394" y="8594727"/>
            <a:ext cx="1793809" cy="1832804"/>
          </a:xfrm>
          <a:prstGeom prst="rect">
            <a:avLst/>
          </a:prstGeom>
        </p:spPr>
      </p:pic>
      <p:pic>
        <p:nvPicPr>
          <p:cNvPr id="253" name="Imagen 252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6563" b="61458" l="70498" r="95461"/>
                    </a14:imgEffect>
                  </a14:imgLayer>
                </a14:imgProps>
              </a:ext>
            </a:extLst>
          </a:blip>
          <a:srcRect l="70498" t="27083" r="4319" b="38542"/>
          <a:stretch/>
        </p:blipFill>
        <p:spPr>
          <a:xfrm>
            <a:off x="16643212" y="7612684"/>
            <a:ext cx="1871650" cy="1436382"/>
          </a:xfrm>
          <a:prstGeom prst="rect">
            <a:avLst/>
          </a:prstGeom>
        </p:spPr>
      </p:pic>
      <p:pic>
        <p:nvPicPr>
          <p:cNvPr id="254" name="Imagen 25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380" b="64844" l="71962" r="98902"/>
                    </a14:imgEffect>
                  </a14:imgLayer>
                </a14:imgProps>
              </a:ext>
            </a:extLst>
          </a:blip>
          <a:srcRect l="72256" t="31249" r="1390" b="33334"/>
          <a:stretch/>
        </p:blipFill>
        <p:spPr>
          <a:xfrm rot="7721407">
            <a:off x="16288745" y="5504958"/>
            <a:ext cx="2193367" cy="1657210"/>
          </a:xfrm>
          <a:prstGeom prst="rect">
            <a:avLst/>
          </a:prstGeom>
        </p:spPr>
      </p:pic>
      <p:pic>
        <p:nvPicPr>
          <p:cNvPr id="255" name="Imagen 25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432" b="76042" l="70864" r="98463"/>
                    </a14:imgEffect>
                  </a14:imgLayer>
                </a14:imgProps>
              </a:ext>
            </a:extLst>
          </a:blip>
          <a:srcRect l="71083" t="26042" r="1976" b="25000"/>
          <a:stretch/>
        </p:blipFill>
        <p:spPr>
          <a:xfrm rot="17095126">
            <a:off x="16668338" y="2228129"/>
            <a:ext cx="1710698" cy="1747887"/>
          </a:xfrm>
          <a:prstGeom prst="rect">
            <a:avLst/>
          </a:prstGeom>
        </p:spPr>
      </p:pic>
      <p:pic>
        <p:nvPicPr>
          <p:cNvPr id="256" name="Imagen 255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6563" b="61458" l="70498" r="95461"/>
                    </a14:imgEffect>
                  </a14:imgLayer>
                </a14:imgProps>
              </a:ext>
            </a:extLst>
          </a:blip>
          <a:srcRect l="70498" t="27083" r="4319" b="38542"/>
          <a:stretch/>
        </p:blipFill>
        <p:spPr>
          <a:xfrm rot="10800000" flipV="1">
            <a:off x="16570946" y="4066309"/>
            <a:ext cx="1571056" cy="11715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1943092"/>
              </p:ext>
            </p:extLst>
          </p:nvPr>
        </p:nvGraphicFramePr>
        <p:xfrm>
          <a:off x="457200" y="241895"/>
          <a:ext cx="17221200" cy="97966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2246430936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141518636"/>
                    </a:ext>
                  </a:extLst>
                </a:gridCol>
                <a:gridCol w="9601200">
                  <a:extLst>
                    <a:ext uri="{9D8B030D-6E8A-4147-A177-3AD203B41FA5}">
                      <a16:colId xmlns:a16="http://schemas.microsoft.com/office/drawing/2014/main" val="243824140"/>
                    </a:ext>
                  </a:extLst>
                </a:gridCol>
              </a:tblGrid>
              <a:tr h="863005">
                <a:tc>
                  <a:txBody>
                    <a:bodyPr/>
                    <a:lstStyle/>
                    <a:p>
                      <a:pPr algn="l"/>
                      <a:endParaRPr lang="en-US" sz="2000" dirty="0"/>
                    </a:p>
                  </a:txBody>
                  <a:tcPr anchor="ctr">
                    <a:solidFill>
                      <a:srgbClr val="FCC018">
                        <a:alpha val="69804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FICHA</a:t>
                      </a:r>
                      <a:r>
                        <a:rPr lang="es-ES" sz="2000" baseline="0" dirty="0" smtClean="0"/>
                        <a:t> TÉCNICA MIIEL DE ABEJAS</a:t>
                      </a:r>
                      <a:endParaRPr lang="en-US" sz="2000" dirty="0"/>
                    </a:p>
                  </a:txBody>
                  <a:tcPr anchor="ctr">
                    <a:solidFill>
                      <a:srgbClr val="FCC018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321065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EMPRESA</a:t>
                      </a:r>
                      <a:endParaRPr lang="en-US" sz="2000" dirty="0"/>
                    </a:p>
                  </a:txBody>
                  <a:tcPr anchor="ctr">
                    <a:solidFill>
                      <a:srgbClr val="FCC018">
                        <a:alpha val="69804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ECOMIPOS S.A.S</a:t>
                      </a:r>
                      <a:endParaRPr lang="en-US" sz="2000" dirty="0"/>
                    </a:p>
                  </a:txBody>
                  <a:tcPr anchor="ctr">
                    <a:solidFill>
                      <a:srgbClr val="FCC018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877006"/>
                  </a:ext>
                </a:extLst>
              </a:tr>
              <a:tr h="1554798">
                <a:tc>
                  <a:txBody>
                    <a:bodyPr/>
                    <a:lstStyle/>
                    <a:p>
                      <a:pPr algn="l"/>
                      <a:r>
                        <a:rPr lang="es-ES" sz="2000" dirty="0" smtClean="0"/>
                        <a:t>DESCRIPCION DEL PRODUCTO</a:t>
                      </a:r>
                      <a:endParaRPr lang="en-US" sz="2000" dirty="0"/>
                    </a:p>
                  </a:txBody>
                  <a:tcPr anchor="ctr">
                    <a:solidFill>
                      <a:srgbClr val="FCC018">
                        <a:alpha val="69804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dirty="0" smtClean="0"/>
                        <a:t>Sustancia dulce natural, producida por abejas</a:t>
                      </a:r>
                      <a:r>
                        <a:rPr lang="es-ES" sz="2000" baseline="0" dirty="0" smtClean="0"/>
                        <a:t> obreras, a partir del néctar o secreciones de plantas, así como de excreciones de insectos succionadores de savia, que a veces quedan sobre la superficie de algunas hojas; lo que las picoreadoras recolectan, dirigiéndose hacia la colmena, con el fin de que estas sustancias se transformen y combinen con otras, propias de las abejas, las cuales son depositadas, deshidratadas y almacenadas en el palan para su posterior maduración y añejamiento.</a:t>
                      </a:r>
                      <a:endParaRPr lang="en-US" sz="2000" dirty="0" smtClean="0"/>
                    </a:p>
                  </a:txBody>
                  <a:tcPr anchor="ctr">
                    <a:solidFill>
                      <a:srgbClr val="FCC018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113763"/>
                  </a:ext>
                </a:extLst>
              </a:tr>
              <a:tr h="2362200">
                <a:tc>
                  <a:txBody>
                    <a:bodyPr/>
                    <a:lstStyle/>
                    <a:p>
                      <a:pPr algn="l"/>
                      <a:r>
                        <a:rPr lang="es-ES" sz="2000" dirty="0" smtClean="0"/>
                        <a:t>CARACTERISTICAS ORGANOLEPTICAS</a:t>
                      </a:r>
                      <a:endParaRPr lang="en-US" sz="2000" dirty="0"/>
                    </a:p>
                  </a:txBody>
                  <a:tcPr anchor="ctr">
                    <a:solidFill>
                      <a:srgbClr val="FCC018">
                        <a:alpha val="69804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s-ES" sz="2000" dirty="0" smtClean="0"/>
                        <a:t>Los siguientes factores varían según</a:t>
                      </a:r>
                      <a:r>
                        <a:rPr lang="es-ES" sz="2000" baseline="0" dirty="0" smtClean="0"/>
                        <a:t> la especie floral de la que se obtiene el néctar para la realización de la miel.</a:t>
                      </a:r>
                    </a:p>
                    <a:p>
                      <a:r>
                        <a:rPr lang="es-ES" sz="2000" dirty="0" smtClean="0"/>
                        <a:t>Sabor: </a:t>
                      </a:r>
                      <a:r>
                        <a:rPr lang="es-ES" sz="2000" baseline="0" dirty="0" smtClean="0"/>
                        <a:t>Es dulce, pero puede variar entre matices florares, frutales, herbales o incluso, ligeramente amargas.</a:t>
                      </a:r>
                    </a:p>
                    <a:p>
                      <a:r>
                        <a:rPr lang="es-ES" sz="2000" b="1" baseline="0" dirty="0" smtClean="0"/>
                        <a:t>Olor: </a:t>
                      </a:r>
                      <a:r>
                        <a:rPr lang="es-ES" sz="2000" baseline="0" dirty="0" smtClean="0"/>
                        <a:t>Puede tener un aroma suave y floral, o mas fuerte y especiado.</a:t>
                      </a:r>
                    </a:p>
                    <a:p>
                      <a:r>
                        <a:rPr lang="es-ES" sz="2000" b="1" baseline="0" dirty="0" smtClean="0"/>
                        <a:t>Color:</a:t>
                      </a:r>
                      <a:r>
                        <a:rPr lang="es-ES" sz="2000" baseline="0" dirty="0" smtClean="0"/>
                        <a:t> Éste puede variar desde tonalidades casi incoloras hasta ámbar oscuro, este factor puede indicar su origen y su contenido en minerales y antioxidantes.</a:t>
                      </a:r>
                    </a:p>
                    <a:p>
                      <a:r>
                        <a:rPr lang="es-ES" sz="2000" b="1" baseline="0" dirty="0" smtClean="0"/>
                        <a:t>Textura: </a:t>
                      </a:r>
                      <a:r>
                        <a:rPr lang="es-ES" sz="2000" b="0" baseline="0" dirty="0" smtClean="0"/>
                        <a:t>La miel puede ser liquida, viscosa, cremosa, o cristalina. La cristalización es un proceso natural que ocurre cuando la glucosa se separa del agua en forma de cristales, esto no altera la composición vitamínica de la miel.</a:t>
                      </a:r>
                      <a:endParaRPr lang="es-ES" sz="2000" b="1" baseline="0" dirty="0" smtClean="0"/>
                    </a:p>
                  </a:txBody>
                  <a:tcPr anchor="ctr">
                    <a:solidFill>
                      <a:srgbClr val="FCC018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112780"/>
                  </a:ext>
                </a:extLst>
              </a:tr>
              <a:tr h="418104">
                <a:tc>
                  <a:txBody>
                    <a:bodyPr/>
                    <a:lstStyle/>
                    <a:p>
                      <a:pPr algn="l"/>
                      <a:r>
                        <a:rPr lang="es-ES" sz="2000" dirty="0" smtClean="0"/>
                        <a:t>CARACTERISTICAS</a:t>
                      </a:r>
                      <a:r>
                        <a:rPr lang="es-ES" sz="2000" baseline="0" dirty="0" smtClean="0"/>
                        <a:t> CUANTITATIVAS</a:t>
                      </a:r>
                      <a:endParaRPr lang="en-US" sz="2000" dirty="0"/>
                    </a:p>
                  </a:txBody>
                  <a:tcPr anchor="ctr">
                    <a:solidFill>
                      <a:srgbClr val="FCC01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b="1" baseline="0" dirty="0" smtClean="0"/>
                        <a:t>Azucares: </a:t>
                      </a:r>
                      <a:r>
                        <a:rPr lang="es-ES" sz="2000" b="0" baseline="0" dirty="0" smtClean="0"/>
                        <a:t>Constituyen aproximadamente el 82% de la miel. Los principales azucares son:</a:t>
                      </a:r>
                    </a:p>
                    <a:p>
                      <a:r>
                        <a:rPr lang="es-ES" sz="2000" b="0" baseline="0" dirty="0" smtClean="0"/>
                        <a:t>Fructosa:</a:t>
                      </a:r>
                    </a:p>
                    <a:p>
                      <a:r>
                        <a:rPr lang="es-ES" sz="2000" b="0" baseline="0" dirty="0" smtClean="0"/>
                        <a:t>Glucosa </a:t>
                      </a:r>
                    </a:p>
                    <a:p>
                      <a:r>
                        <a:rPr lang="es-ES" sz="2000" b="0" baseline="0" dirty="0" smtClean="0"/>
                        <a:t>Sacarosa</a:t>
                      </a:r>
                    </a:p>
                    <a:p>
                      <a:r>
                        <a:rPr lang="es-ES" sz="2000" b="0" baseline="0" dirty="0" smtClean="0"/>
                        <a:t>Otros(Maltosa, isomaltosa, etc.) </a:t>
                      </a:r>
                    </a:p>
                    <a:p>
                      <a:r>
                        <a:rPr lang="es-ES" sz="2000" b="0" baseline="0" dirty="0" smtClean="0"/>
                        <a:t>Agua: 17-18%</a:t>
                      </a:r>
                    </a:p>
                  </a:txBody>
                  <a:tcPr anchor="ctr">
                    <a:solidFill>
                      <a:srgbClr val="FCC01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b="0" baseline="0" dirty="0" smtClean="0"/>
                        <a:t>Proteínas y aminoácidos: 0.2-2% incluyendo enzimas como la invertasa y glucosa oxidasa</a:t>
                      </a:r>
                    </a:p>
                    <a:p>
                      <a:r>
                        <a:rPr lang="es-ES" sz="2000" b="0" baseline="0" dirty="0" smtClean="0"/>
                        <a:t>Vitaminas: principalmente del grupo B (B6, </a:t>
                      </a:r>
                      <a:r>
                        <a:rPr lang="es-ES" sz="2000" b="0" baseline="0" dirty="0" err="1" smtClean="0"/>
                        <a:t>tiaina</a:t>
                      </a:r>
                      <a:r>
                        <a:rPr lang="es-ES" sz="2000" b="0" baseline="0" dirty="0" smtClean="0"/>
                        <a:t>, niacina, </a:t>
                      </a:r>
                      <a:r>
                        <a:rPr lang="es-ES" sz="2000" b="0" baseline="0" dirty="0" err="1" smtClean="0"/>
                        <a:t>rivoflabina</a:t>
                      </a:r>
                      <a:r>
                        <a:rPr lang="es-ES" sz="2000" b="0" baseline="0" dirty="0" smtClean="0"/>
                        <a:t>, acido pantoténico) y vitamina C1</a:t>
                      </a:r>
                    </a:p>
                    <a:p>
                      <a:r>
                        <a:rPr lang="es-ES" sz="2000" b="0" baseline="0" dirty="0" smtClean="0"/>
                        <a:t>Minerales: Pequeñas cantidades de calcio, cobre, hierro, magnesio, manganeso, fosforo, potasio, sodio, y Zinc.</a:t>
                      </a:r>
                    </a:p>
                    <a:p>
                      <a:r>
                        <a:rPr lang="es-ES" sz="2000" b="0" baseline="0" dirty="0" smtClean="0"/>
                        <a:t>Ácidos orgánicos: Acido </a:t>
                      </a:r>
                      <a:r>
                        <a:rPr lang="es-ES" sz="2000" b="0" baseline="0" dirty="0" err="1" smtClean="0"/>
                        <a:t>glucónico</a:t>
                      </a:r>
                      <a:r>
                        <a:rPr lang="es-ES" sz="2000" b="0" baseline="0" dirty="0" smtClean="0"/>
                        <a:t>, contribuye a la acidez de la miel</a:t>
                      </a:r>
                    </a:p>
                    <a:p>
                      <a:r>
                        <a:rPr lang="es-ES" sz="2000" b="0" baseline="0" dirty="0" smtClean="0"/>
                        <a:t>Compuestos fenólicos y flavonoides: Con propiedades antioxidantes</a:t>
                      </a:r>
                    </a:p>
                    <a:p>
                      <a:r>
                        <a:rPr lang="es-ES" sz="2000" b="0" baseline="0" dirty="0" smtClean="0"/>
                        <a:t>Aromas y compuestos volátiles: Le dan su olor característico y su particular sabor.</a:t>
                      </a:r>
                      <a:endParaRPr lang="es-ES" sz="2000" b="1" baseline="0" dirty="0" smtClean="0"/>
                    </a:p>
                  </a:txBody>
                  <a:tcPr anchor="ctr">
                    <a:solidFill>
                      <a:srgbClr val="FCC018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3931715"/>
                  </a:ext>
                </a:extLst>
              </a:tr>
              <a:tr h="418104">
                <a:tc>
                  <a:txBody>
                    <a:bodyPr/>
                    <a:lstStyle/>
                    <a:p>
                      <a:pPr algn="l"/>
                      <a:r>
                        <a:rPr lang="es-ES" sz="2000" dirty="0" smtClean="0"/>
                        <a:t>USOS</a:t>
                      </a:r>
                      <a:endParaRPr lang="en-US" sz="2000" dirty="0"/>
                    </a:p>
                  </a:txBody>
                  <a:tcPr anchor="ctr">
                    <a:solidFill>
                      <a:srgbClr val="FCC018">
                        <a:alpha val="69804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s-ES" sz="2000" b="0" baseline="0" dirty="0" smtClean="0"/>
                        <a:t>Endulcolorante, alimento y medicina </a:t>
                      </a:r>
                    </a:p>
                  </a:txBody>
                  <a:tcPr anchor="ctr">
                    <a:solidFill>
                      <a:srgbClr val="FCC018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2000" b="1" baseline="0" dirty="0" smtClean="0"/>
                    </a:p>
                  </a:txBody>
                  <a:tcPr anchor="ctr">
                    <a:solidFill>
                      <a:srgbClr val="FCC018">
                        <a:alpha val="7882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1315233"/>
                  </a:ext>
                </a:extLst>
              </a:tr>
              <a:tr h="418104">
                <a:tc>
                  <a:txBody>
                    <a:bodyPr/>
                    <a:lstStyle/>
                    <a:p>
                      <a:pPr algn="l"/>
                      <a:r>
                        <a:rPr lang="es-ES" sz="2000" dirty="0" smtClean="0"/>
                        <a:t>VIDA UTIL</a:t>
                      </a:r>
                      <a:endParaRPr lang="en-US" sz="2000" dirty="0"/>
                    </a:p>
                  </a:txBody>
                  <a:tcPr anchor="ctr">
                    <a:solidFill>
                      <a:srgbClr val="FCC018">
                        <a:alpha val="69804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s-ES" sz="2000" b="0" baseline="0" dirty="0" smtClean="0"/>
                        <a:t>No caduca, en caso de cristalización someter a baño maría </a:t>
                      </a:r>
                    </a:p>
                  </a:txBody>
                  <a:tcPr>
                    <a:solidFill>
                      <a:srgbClr val="FCC018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820892"/>
                  </a:ext>
                </a:extLst>
              </a:tr>
              <a:tr h="418104">
                <a:tc>
                  <a:txBody>
                    <a:bodyPr/>
                    <a:lstStyle/>
                    <a:p>
                      <a:pPr algn="l"/>
                      <a:r>
                        <a:rPr lang="es-ES" sz="2000" dirty="0" smtClean="0"/>
                        <a:t>GRUPO DE CONSUMIDORES</a:t>
                      </a:r>
                    </a:p>
                  </a:txBody>
                  <a:tcPr anchor="ctr">
                    <a:solidFill>
                      <a:srgbClr val="FCC018">
                        <a:alpha val="69804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s-ES" sz="2000" b="1" baseline="0" dirty="0" smtClean="0"/>
                        <a:t>Dirigido a personas mayores de dos años</a:t>
                      </a:r>
                    </a:p>
                  </a:txBody>
                  <a:tcPr>
                    <a:solidFill>
                      <a:srgbClr val="FCC018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723163"/>
                  </a:ext>
                </a:extLst>
              </a:tr>
              <a:tr h="418104">
                <a:tc>
                  <a:txBody>
                    <a:bodyPr/>
                    <a:lstStyle/>
                    <a:p>
                      <a:pPr algn="l"/>
                      <a:r>
                        <a:rPr lang="es-ES" sz="2000" dirty="0" smtClean="0"/>
                        <a:t>FORMA DE CONSUMO</a:t>
                      </a:r>
                    </a:p>
                  </a:txBody>
                  <a:tcPr anchor="ctr">
                    <a:solidFill>
                      <a:srgbClr val="FCC018">
                        <a:alpha val="69804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s-ES" sz="2000" b="0" baseline="0" dirty="0" smtClean="0"/>
                        <a:t>Producto listo para el consumo directo </a:t>
                      </a:r>
                    </a:p>
                  </a:txBody>
                  <a:tcPr>
                    <a:solidFill>
                      <a:srgbClr val="FCC018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055740"/>
                  </a:ext>
                </a:extLst>
              </a:tr>
              <a:tr h="418104">
                <a:tc>
                  <a:txBody>
                    <a:bodyPr/>
                    <a:lstStyle/>
                    <a:p>
                      <a:pPr algn="l"/>
                      <a:r>
                        <a:rPr lang="es-ES" sz="2000" dirty="0" smtClean="0"/>
                        <a:t>ALMACENAMIENTO</a:t>
                      </a:r>
                    </a:p>
                  </a:txBody>
                  <a:tcPr anchor="ctr">
                    <a:solidFill>
                      <a:srgbClr val="FCC018">
                        <a:alpha val="69804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s-ES" sz="2000" b="1" baseline="0" dirty="0" smtClean="0"/>
                        <a:t>Mantener en un lugar fresco y seco, a temperatura ambiente</a:t>
                      </a:r>
                    </a:p>
                  </a:txBody>
                  <a:tcPr>
                    <a:solidFill>
                      <a:srgbClr val="FCC018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152916"/>
                  </a:ext>
                </a:extLst>
              </a:tr>
            </a:tbl>
          </a:graphicData>
        </a:graphic>
      </p:graphicFrame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41896"/>
            <a:ext cx="762000" cy="816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97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B2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-6485" y="4657634"/>
            <a:ext cx="18288000" cy="150136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9"/>
          <p:cNvSpPr txBox="1"/>
          <p:nvPr/>
        </p:nvSpPr>
        <p:spPr>
          <a:xfrm>
            <a:off x="1676400" y="4734388"/>
            <a:ext cx="13315684" cy="14369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s-ES" sz="6600" dirty="0" smtClean="0">
                <a:solidFill>
                  <a:srgbClr val="FFFFFF"/>
                </a:solidFill>
                <a:latin typeface="Arturo Outline"/>
                <a:ea typeface="Arturo Outline"/>
                <a:cs typeface="Arturo Outline"/>
                <a:sym typeface="Arturo Outline"/>
              </a:rPr>
              <a:t>Costos de producción.</a:t>
            </a:r>
            <a:endParaRPr lang="en-US" sz="6600" dirty="0">
              <a:solidFill>
                <a:srgbClr val="FFFFFF"/>
              </a:solidFill>
              <a:latin typeface="Arturo Outline"/>
              <a:ea typeface="Arturo Outline"/>
              <a:cs typeface="Arturo Outline"/>
              <a:sym typeface="Arturo Outline"/>
            </a:endParaRPr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1705768"/>
              </p:ext>
            </p:extLst>
          </p:nvPr>
        </p:nvGraphicFramePr>
        <p:xfrm>
          <a:off x="500172" y="7149686"/>
          <a:ext cx="6324600" cy="2151555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124952">
                  <a:extLst>
                    <a:ext uri="{9D8B030D-6E8A-4147-A177-3AD203B41FA5}">
                      <a16:colId xmlns:a16="http://schemas.microsoft.com/office/drawing/2014/main" val="3583817470"/>
                    </a:ext>
                  </a:extLst>
                </a:gridCol>
                <a:gridCol w="2199648">
                  <a:extLst>
                    <a:ext uri="{9D8B030D-6E8A-4147-A177-3AD203B41FA5}">
                      <a16:colId xmlns:a16="http://schemas.microsoft.com/office/drawing/2014/main" val="3885650892"/>
                    </a:ext>
                  </a:extLst>
                </a:gridCol>
              </a:tblGrid>
              <a:tr h="575926">
                <a:tc>
                  <a:txBody>
                    <a:bodyPr/>
                    <a:lstStyle/>
                    <a:p>
                      <a:r>
                        <a:rPr lang="es-ES" sz="2400" b="1" dirty="0" smtClean="0"/>
                        <a:t>COLMENA</a:t>
                      </a:r>
                      <a:endParaRPr lang="en-US" sz="2400" b="1" dirty="0"/>
                    </a:p>
                  </a:txBody>
                  <a:tcPr>
                    <a:solidFill>
                      <a:srgbClr val="FCC01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0" dirty="0" smtClean="0"/>
                        <a:t>$700.000</a:t>
                      </a:r>
                      <a:endParaRPr lang="en-US" sz="2400" b="0" dirty="0"/>
                    </a:p>
                  </a:txBody>
                  <a:tcPr>
                    <a:solidFill>
                      <a:srgbClr val="FCC018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6561957"/>
                  </a:ext>
                </a:extLst>
              </a:tr>
              <a:tr h="575926">
                <a:tc>
                  <a:txBody>
                    <a:bodyPr/>
                    <a:lstStyle/>
                    <a:p>
                      <a:r>
                        <a:rPr lang="es-ES" sz="2400" b="1" dirty="0" smtClean="0"/>
                        <a:t>CONFORT</a:t>
                      </a:r>
                      <a:endParaRPr lang="en-US" sz="2400" b="1" dirty="0"/>
                    </a:p>
                  </a:txBody>
                  <a:tcPr>
                    <a:solidFill>
                      <a:srgbClr val="FCC01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dirty="0" smtClean="0"/>
                        <a:t>$100.000</a:t>
                      </a:r>
                      <a:endParaRPr lang="en-US" sz="2400" dirty="0"/>
                    </a:p>
                  </a:txBody>
                  <a:tcPr>
                    <a:solidFill>
                      <a:srgbClr val="FCC018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471754"/>
                  </a:ext>
                </a:extLst>
              </a:tr>
              <a:tr h="455743">
                <a:tc>
                  <a:txBody>
                    <a:bodyPr/>
                    <a:lstStyle/>
                    <a:p>
                      <a:r>
                        <a:rPr lang="es-ES" sz="2400" b="1" dirty="0" smtClean="0"/>
                        <a:t>DOCENA</a:t>
                      </a:r>
                      <a:r>
                        <a:rPr lang="es-ES" sz="2400" b="1" baseline="0" dirty="0" smtClean="0"/>
                        <a:t> DE FRASCO DE 375ml</a:t>
                      </a:r>
                      <a:endParaRPr lang="en-US" sz="2400" b="1" dirty="0"/>
                    </a:p>
                  </a:txBody>
                  <a:tcPr>
                    <a:solidFill>
                      <a:srgbClr val="FCC01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dirty="0" smtClean="0"/>
                        <a:t>$15.000</a:t>
                      </a:r>
                      <a:endParaRPr lang="en-US" sz="2400" dirty="0"/>
                    </a:p>
                  </a:txBody>
                  <a:tcPr>
                    <a:solidFill>
                      <a:srgbClr val="FCC018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6499809"/>
                  </a:ext>
                </a:extLst>
              </a:tr>
              <a:tr h="542503">
                <a:tc>
                  <a:txBody>
                    <a:bodyPr/>
                    <a:lstStyle/>
                    <a:p>
                      <a:r>
                        <a:rPr lang="es-ES" sz="2400" b="1" dirty="0" smtClean="0"/>
                        <a:t>50 TAPAS</a:t>
                      </a:r>
                      <a:r>
                        <a:rPr lang="es-ES" sz="2400" b="1" baseline="0" dirty="0" smtClean="0"/>
                        <a:t> PLASTICAS</a:t>
                      </a:r>
                      <a:endParaRPr lang="en-US" sz="2400" b="1" dirty="0"/>
                    </a:p>
                  </a:txBody>
                  <a:tcPr>
                    <a:solidFill>
                      <a:srgbClr val="FCC01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dirty="0" smtClean="0"/>
                        <a:t>$5.000</a:t>
                      </a:r>
                      <a:endParaRPr lang="en-US" sz="2400" dirty="0"/>
                    </a:p>
                  </a:txBody>
                  <a:tcPr>
                    <a:solidFill>
                      <a:srgbClr val="FCC018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0201410"/>
                  </a:ext>
                </a:extLst>
              </a:tr>
            </a:tbl>
          </a:graphicData>
        </a:graphic>
      </p:graphicFrame>
      <p:sp>
        <p:nvSpPr>
          <p:cNvPr id="15" name="CuadroTexto 14"/>
          <p:cNvSpPr txBox="1"/>
          <p:nvPr/>
        </p:nvSpPr>
        <p:spPr>
          <a:xfrm>
            <a:off x="7129788" y="7267972"/>
            <a:ext cx="48171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15Kg por cosecha = 15.000ml</a:t>
            </a:r>
          </a:p>
          <a:p>
            <a:r>
              <a:rPr lang="es-ES" sz="2800" dirty="0" smtClean="0"/>
              <a:t>40 Botellas por cosecha </a:t>
            </a:r>
            <a:endParaRPr lang="en-US" sz="2800" dirty="0"/>
          </a:p>
        </p:txBody>
      </p:sp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3808138"/>
              </p:ext>
            </p:extLst>
          </p:nvPr>
        </p:nvGraphicFramePr>
        <p:xfrm>
          <a:off x="11946894" y="7187982"/>
          <a:ext cx="5562600" cy="228600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819400">
                  <a:extLst>
                    <a:ext uri="{9D8B030D-6E8A-4147-A177-3AD203B41FA5}">
                      <a16:colId xmlns:a16="http://schemas.microsoft.com/office/drawing/2014/main" val="206386602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874243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2400" b="1" dirty="0" smtClean="0"/>
                        <a:t>40</a:t>
                      </a:r>
                      <a:r>
                        <a:rPr lang="es-ES" sz="2400" b="1" baseline="0" dirty="0" smtClean="0"/>
                        <a:t> BOTELLAS 375ml</a:t>
                      </a:r>
                      <a:endParaRPr lang="en-US" sz="2400" b="1" dirty="0"/>
                    </a:p>
                  </a:txBody>
                  <a:tcPr>
                    <a:solidFill>
                      <a:srgbClr val="FCC01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0" dirty="0" smtClean="0"/>
                        <a:t>$50.000</a:t>
                      </a:r>
                      <a:endParaRPr lang="en-US" sz="2400" b="0" dirty="0"/>
                    </a:p>
                  </a:txBody>
                  <a:tcPr>
                    <a:solidFill>
                      <a:srgbClr val="FCC018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446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2400" b="1" dirty="0" smtClean="0"/>
                        <a:t>40 TAPAS PLASTICAS</a:t>
                      </a:r>
                      <a:endParaRPr lang="en-US" sz="2400" b="1" dirty="0"/>
                    </a:p>
                  </a:txBody>
                  <a:tcPr>
                    <a:solidFill>
                      <a:srgbClr val="FCC01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0" dirty="0" smtClean="0"/>
                        <a:t>$4.000</a:t>
                      </a:r>
                      <a:endParaRPr lang="en-US" sz="2400" b="0" dirty="0"/>
                    </a:p>
                  </a:txBody>
                  <a:tcPr>
                    <a:solidFill>
                      <a:srgbClr val="FCC018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37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2400" b="1" dirty="0" smtClean="0"/>
                        <a:t>COLMENA</a:t>
                      </a:r>
                      <a:endParaRPr lang="en-US" sz="2400" b="1" dirty="0"/>
                    </a:p>
                  </a:txBody>
                  <a:tcPr>
                    <a:solidFill>
                      <a:srgbClr val="FCC01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0" dirty="0" smtClean="0"/>
                        <a:t>$700.000</a:t>
                      </a:r>
                      <a:endParaRPr lang="en-US" sz="2400" b="0" dirty="0"/>
                    </a:p>
                  </a:txBody>
                  <a:tcPr>
                    <a:solidFill>
                      <a:srgbClr val="FCC018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980468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2400" b="1" dirty="0" smtClean="0"/>
                        <a:t>CONFORT</a:t>
                      </a:r>
                      <a:endParaRPr lang="en-US" sz="2400" b="1" dirty="0"/>
                    </a:p>
                  </a:txBody>
                  <a:tcPr>
                    <a:solidFill>
                      <a:srgbClr val="FCC01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0" dirty="0" smtClean="0"/>
                        <a:t>$100.000</a:t>
                      </a:r>
                      <a:endParaRPr lang="en-US" sz="2400" b="0" dirty="0"/>
                    </a:p>
                  </a:txBody>
                  <a:tcPr>
                    <a:solidFill>
                      <a:srgbClr val="FCC018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5133301"/>
                  </a:ext>
                </a:extLst>
              </a:tr>
              <a:tr h="366003">
                <a:tc>
                  <a:txBody>
                    <a:bodyPr/>
                    <a:lstStyle/>
                    <a:p>
                      <a:r>
                        <a:rPr lang="es-ES" sz="2400" b="1" dirty="0" smtClean="0"/>
                        <a:t>TOTAL</a:t>
                      </a:r>
                      <a:endParaRPr lang="en-US" sz="2400" b="1" dirty="0"/>
                    </a:p>
                  </a:txBody>
                  <a:tcPr>
                    <a:solidFill>
                      <a:srgbClr val="FCC01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0" dirty="0" smtClean="0"/>
                        <a:t>$854.000</a:t>
                      </a:r>
                      <a:endParaRPr lang="en-US" sz="2400" b="0" dirty="0"/>
                    </a:p>
                  </a:txBody>
                  <a:tcPr>
                    <a:solidFill>
                      <a:srgbClr val="FCC018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871842"/>
                  </a:ext>
                </a:extLst>
              </a:tr>
            </a:tbl>
          </a:graphicData>
        </a:graphic>
      </p:graphicFrame>
      <p:sp>
        <p:nvSpPr>
          <p:cNvPr id="17" name="CuadroTexto 16"/>
          <p:cNvSpPr txBox="1"/>
          <p:nvPr/>
        </p:nvSpPr>
        <p:spPr>
          <a:xfrm>
            <a:off x="7391400" y="8494926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854.000/40=$21.350</a:t>
            </a:r>
            <a:endParaRPr lang="en-US" sz="2800" dirty="0"/>
          </a:p>
        </p:txBody>
      </p:sp>
      <p:graphicFrame>
        <p:nvGraphicFramePr>
          <p:cNvPr id="18" name="Tab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3894486"/>
              </p:ext>
            </p:extLst>
          </p:nvPr>
        </p:nvGraphicFramePr>
        <p:xfrm>
          <a:off x="674382" y="1242182"/>
          <a:ext cx="6324600" cy="137160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54793699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479846526"/>
                    </a:ext>
                  </a:extLst>
                </a:gridCol>
              </a:tblGrid>
              <a:tr h="351087">
                <a:tc>
                  <a:txBody>
                    <a:bodyPr/>
                    <a:lstStyle/>
                    <a:p>
                      <a:r>
                        <a:rPr lang="es-ES" sz="2400" b="1" dirty="0" smtClean="0"/>
                        <a:t>COLMENA</a:t>
                      </a:r>
                      <a:endParaRPr lang="en-US" sz="2400" b="1" dirty="0"/>
                    </a:p>
                  </a:txBody>
                  <a:tcPr>
                    <a:solidFill>
                      <a:srgbClr val="FCC01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0" dirty="0" smtClean="0"/>
                        <a:t>$700.000</a:t>
                      </a:r>
                      <a:endParaRPr lang="en-US" sz="2400" b="0" dirty="0"/>
                    </a:p>
                  </a:txBody>
                  <a:tcPr>
                    <a:solidFill>
                      <a:srgbClr val="FCC018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9775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2400" b="1" dirty="0" smtClean="0"/>
                        <a:t>CONFORT</a:t>
                      </a:r>
                      <a:endParaRPr lang="en-US" sz="2400" b="1" dirty="0"/>
                    </a:p>
                  </a:txBody>
                  <a:tcPr>
                    <a:solidFill>
                      <a:srgbClr val="FCC01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0" dirty="0" smtClean="0"/>
                        <a:t>$100.000</a:t>
                      </a:r>
                      <a:endParaRPr lang="en-US" sz="2400" b="0" dirty="0"/>
                    </a:p>
                  </a:txBody>
                  <a:tcPr>
                    <a:solidFill>
                      <a:srgbClr val="FCC018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621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2400" b="1" dirty="0" smtClean="0"/>
                        <a:t>DOCENA</a:t>
                      </a:r>
                      <a:r>
                        <a:rPr lang="es-ES" sz="2400" b="1" baseline="0" dirty="0" smtClean="0"/>
                        <a:t> DE TARROS DE 113g</a:t>
                      </a:r>
                      <a:endParaRPr lang="en-US" sz="2400" b="1" dirty="0"/>
                    </a:p>
                  </a:txBody>
                  <a:tcPr>
                    <a:solidFill>
                      <a:srgbClr val="FCC01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0" dirty="0" smtClean="0"/>
                        <a:t>$12.000</a:t>
                      </a:r>
                      <a:endParaRPr lang="en-US" sz="2400" b="0" dirty="0"/>
                    </a:p>
                  </a:txBody>
                  <a:tcPr>
                    <a:solidFill>
                      <a:srgbClr val="FCC018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8789129"/>
                  </a:ext>
                </a:extLst>
              </a:tr>
            </a:tbl>
          </a:graphicData>
        </a:graphic>
      </p:graphicFrame>
      <p:graphicFrame>
        <p:nvGraphicFramePr>
          <p:cNvPr id="20" name="Tab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108648"/>
              </p:ext>
            </p:extLst>
          </p:nvPr>
        </p:nvGraphicFramePr>
        <p:xfrm>
          <a:off x="11946894" y="1040679"/>
          <a:ext cx="5562600" cy="182880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835906">
                  <a:extLst>
                    <a:ext uri="{9D8B030D-6E8A-4147-A177-3AD203B41FA5}">
                      <a16:colId xmlns:a16="http://schemas.microsoft.com/office/drawing/2014/main" val="3270846419"/>
                    </a:ext>
                  </a:extLst>
                </a:gridCol>
                <a:gridCol w="2726694">
                  <a:extLst>
                    <a:ext uri="{9D8B030D-6E8A-4147-A177-3AD203B41FA5}">
                      <a16:colId xmlns:a16="http://schemas.microsoft.com/office/drawing/2014/main" val="1692856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2400" b="1" dirty="0" smtClean="0"/>
                        <a:t>212</a:t>
                      </a:r>
                      <a:r>
                        <a:rPr lang="es-ES" sz="2400" b="1" baseline="0" dirty="0" smtClean="0"/>
                        <a:t> TARROS </a:t>
                      </a:r>
                    </a:p>
                  </a:txBody>
                  <a:tcPr>
                    <a:solidFill>
                      <a:srgbClr val="FCC01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0" dirty="0" smtClean="0"/>
                        <a:t>$700.000</a:t>
                      </a:r>
                      <a:endParaRPr lang="en-US" sz="2400" b="0" dirty="0"/>
                    </a:p>
                  </a:txBody>
                  <a:tcPr>
                    <a:solidFill>
                      <a:srgbClr val="FCC018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369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2400" b="1" dirty="0" smtClean="0"/>
                        <a:t>COLMENA</a:t>
                      </a:r>
                      <a:endParaRPr lang="en-US" sz="2400" b="1" dirty="0"/>
                    </a:p>
                  </a:txBody>
                  <a:tcPr>
                    <a:solidFill>
                      <a:srgbClr val="FCC01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0" dirty="0" smtClean="0"/>
                        <a:t>$100.000</a:t>
                      </a:r>
                      <a:endParaRPr lang="en-US" sz="2400" b="0" dirty="0"/>
                    </a:p>
                  </a:txBody>
                  <a:tcPr>
                    <a:solidFill>
                      <a:srgbClr val="FCC018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2401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2400" b="1" dirty="0" smtClean="0"/>
                        <a:t>CONFORT</a:t>
                      </a:r>
                      <a:endParaRPr lang="en-US" sz="2400" b="1" dirty="0"/>
                    </a:p>
                  </a:txBody>
                  <a:tcPr>
                    <a:solidFill>
                      <a:srgbClr val="FCC01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0" dirty="0" smtClean="0"/>
                        <a:t>$212.000</a:t>
                      </a:r>
                      <a:endParaRPr lang="en-US" sz="2400" b="0" dirty="0"/>
                    </a:p>
                  </a:txBody>
                  <a:tcPr>
                    <a:solidFill>
                      <a:srgbClr val="FCC018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2784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2400" b="1" dirty="0" smtClean="0"/>
                        <a:t>TOTAL</a:t>
                      </a:r>
                      <a:endParaRPr lang="en-US" sz="2400" b="1" dirty="0"/>
                    </a:p>
                  </a:txBody>
                  <a:tcPr>
                    <a:solidFill>
                      <a:srgbClr val="FCC01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0" dirty="0" smtClean="0"/>
                        <a:t>$1’012.000</a:t>
                      </a:r>
                      <a:endParaRPr lang="en-US" sz="2400" b="0" dirty="0"/>
                    </a:p>
                  </a:txBody>
                  <a:tcPr>
                    <a:solidFill>
                      <a:srgbClr val="FCC018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9025197"/>
                  </a:ext>
                </a:extLst>
              </a:tr>
            </a:tbl>
          </a:graphicData>
        </a:graphic>
      </p:graphicFrame>
      <p:sp>
        <p:nvSpPr>
          <p:cNvPr id="21" name="CuadroTexto 20"/>
          <p:cNvSpPr txBox="1"/>
          <p:nvPr/>
        </p:nvSpPr>
        <p:spPr>
          <a:xfrm>
            <a:off x="7189482" y="1017487"/>
            <a:ext cx="43764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2kg de </a:t>
            </a:r>
            <a:r>
              <a:rPr lang="es-ES" sz="2800" dirty="0" smtClean="0"/>
              <a:t>polen </a:t>
            </a:r>
            <a:r>
              <a:rPr lang="es-ES" sz="2800" dirty="0" smtClean="0"/>
              <a:t>por mes </a:t>
            </a:r>
          </a:p>
          <a:p>
            <a:r>
              <a:rPr lang="es-ES" sz="2800" dirty="0" smtClean="0"/>
              <a:t>2x12: 24kg por año</a:t>
            </a:r>
          </a:p>
          <a:p>
            <a:r>
              <a:rPr lang="es-ES" sz="2800" dirty="0" smtClean="0"/>
              <a:t>24Kg= 24.000g = 212botellas</a:t>
            </a:r>
          </a:p>
          <a:p>
            <a:r>
              <a:rPr lang="es-ES" sz="2800" dirty="0" smtClean="0"/>
              <a:t>1’012.000/212= $</a:t>
            </a:r>
            <a:r>
              <a:rPr lang="es-ES" sz="2800" dirty="0" smtClean="0"/>
              <a:t>4.773</a:t>
            </a:r>
            <a:endParaRPr lang="en-US" sz="28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6589" b="65234" l="67350" r="82504"/>
                    </a14:imgEffect>
                  </a14:imgLayer>
                </a14:imgProps>
              </a:ext>
            </a:extLst>
          </a:blip>
          <a:srcRect l="68155" t="38542" r="20717" b="38542"/>
          <a:stretch/>
        </p:blipFill>
        <p:spPr>
          <a:xfrm>
            <a:off x="16560132" y="44089"/>
            <a:ext cx="1721383" cy="199317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844" b="72266" l="64495" r="79941"/>
                    </a14:imgEffect>
                  </a14:imgLayer>
                </a14:imgProps>
              </a:ext>
            </a:extLst>
          </a:blip>
          <a:srcRect l="64641" t="40625" r="19546" b="28125"/>
          <a:stretch/>
        </p:blipFill>
        <p:spPr>
          <a:xfrm>
            <a:off x="13335000" y="3898459"/>
            <a:ext cx="2057401" cy="2286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0365" b="67188" l="63763" r="78843"/>
                    </a14:imgEffect>
                  </a14:imgLayer>
                </a14:imgProps>
              </a:ext>
            </a:extLst>
          </a:blip>
          <a:srcRect l="65227" t="43750" r="20717" b="30208"/>
          <a:stretch/>
        </p:blipFill>
        <p:spPr>
          <a:xfrm>
            <a:off x="2223183" y="2869479"/>
            <a:ext cx="2846152" cy="296474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9844" b="73307" l="59663" r="77965"/>
                    </a14:imgEffect>
                  </a14:imgLayer>
                </a14:imgProps>
              </a:ext>
            </a:extLst>
          </a:blip>
          <a:srcRect l="61127" t="41667" r="21889" b="27083"/>
          <a:stretch/>
        </p:blipFill>
        <p:spPr>
          <a:xfrm>
            <a:off x="5528631" y="5585563"/>
            <a:ext cx="2209801" cy="2286000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844" b="72266" l="64495" r="79941"/>
                    </a14:imgEffect>
                  </a14:imgLayer>
                </a14:imgProps>
              </a:ext>
            </a:extLst>
          </a:blip>
          <a:srcRect l="64641" t="40625" r="19546" b="28125"/>
          <a:stretch/>
        </p:blipFill>
        <p:spPr>
          <a:xfrm>
            <a:off x="475853" y="9118746"/>
            <a:ext cx="1066800" cy="1185333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9844" b="73307" l="59663" r="77965"/>
                    </a14:imgEffect>
                  </a14:imgLayer>
                </a14:imgProps>
              </a:ext>
            </a:extLst>
          </a:blip>
          <a:srcRect l="61127" t="41667" r="21889" b="27083"/>
          <a:stretch/>
        </p:blipFill>
        <p:spPr>
          <a:xfrm>
            <a:off x="16810689" y="7149686"/>
            <a:ext cx="1340259" cy="1386474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6589" b="65234" l="67350" r="82504"/>
                    </a14:imgEffect>
                  </a14:imgLayer>
                </a14:imgProps>
              </a:ext>
            </a:extLst>
          </a:blip>
          <a:srcRect l="68155" t="38542" r="20717" b="38542"/>
          <a:stretch/>
        </p:blipFill>
        <p:spPr>
          <a:xfrm flipH="1">
            <a:off x="-58474" y="-123717"/>
            <a:ext cx="1734874" cy="2008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B2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Freeform 20"/>
          <p:cNvSpPr/>
          <p:nvPr/>
        </p:nvSpPr>
        <p:spPr>
          <a:xfrm>
            <a:off x="-385419" y="-141503"/>
            <a:ext cx="3258760" cy="3160997"/>
          </a:xfrm>
          <a:custGeom>
            <a:avLst/>
            <a:gdLst/>
            <a:ahLst/>
            <a:cxnLst/>
            <a:rect l="l" t="t" r="r" b="b"/>
            <a:pathLst>
              <a:path w="3258760" h="3160997">
                <a:moveTo>
                  <a:pt x="0" y="0"/>
                </a:moveTo>
                <a:lnTo>
                  <a:pt x="3258760" y="0"/>
                </a:lnTo>
                <a:lnTo>
                  <a:pt x="3258760" y="3160997"/>
                </a:lnTo>
                <a:lnTo>
                  <a:pt x="0" y="3160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4" name="Freeform 21"/>
          <p:cNvSpPr/>
          <p:nvPr/>
        </p:nvSpPr>
        <p:spPr>
          <a:xfrm>
            <a:off x="5698102" y="-30629"/>
            <a:ext cx="3258760" cy="3160997"/>
          </a:xfrm>
          <a:custGeom>
            <a:avLst/>
            <a:gdLst/>
            <a:ahLst/>
            <a:cxnLst/>
            <a:rect l="l" t="t" r="r" b="b"/>
            <a:pathLst>
              <a:path w="3258760" h="3160997">
                <a:moveTo>
                  <a:pt x="0" y="0"/>
                </a:moveTo>
                <a:lnTo>
                  <a:pt x="3258760" y="0"/>
                </a:lnTo>
                <a:lnTo>
                  <a:pt x="3258760" y="3160997"/>
                </a:lnTo>
                <a:lnTo>
                  <a:pt x="0" y="3160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5" name="Freeform 21"/>
          <p:cNvSpPr/>
          <p:nvPr/>
        </p:nvSpPr>
        <p:spPr>
          <a:xfrm>
            <a:off x="6797094" y="3427090"/>
            <a:ext cx="3258760" cy="3160997"/>
          </a:xfrm>
          <a:custGeom>
            <a:avLst/>
            <a:gdLst/>
            <a:ahLst/>
            <a:cxnLst/>
            <a:rect l="l" t="t" r="r" b="b"/>
            <a:pathLst>
              <a:path w="3258760" h="3160997">
                <a:moveTo>
                  <a:pt x="0" y="0"/>
                </a:moveTo>
                <a:lnTo>
                  <a:pt x="3258760" y="0"/>
                </a:lnTo>
                <a:lnTo>
                  <a:pt x="3258760" y="3160997"/>
                </a:lnTo>
                <a:lnTo>
                  <a:pt x="0" y="3160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6" name="Freeform 21"/>
          <p:cNvSpPr/>
          <p:nvPr/>
        </p:nvSpPr>
        <p:spPr>
          <a:xfrm>
            <a:off x="37376" y="3353979"/>
            <a:ext cx="3258760" cy="3160997"/>
          </a:xfrm>
          <a:custGeom>
            <a:avLst/>
            <a:gdLst/>
            <a:ahLst/>
            <a:cxnLst/>
            <a:rect l="l" t="t" r="r" b="b"/>
            <a:pathLst>
              <a:path w="3258760" h="3160997">
                <a:moveTo>
                  <a:pt x="0" y="0"/>
                </a:moveTo>
                <a:lnTo>
                  <a:pt x="3258760" y="0"/>
                </a:lnTo>
                <a:lnTo>
                  <a:pt x="3258760" y="3160997"/>
                </a:lnTo>
                <a:lnTo>
                  <a:pt x="0" y="3160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7" name="Freeform 21"/>
          <p:cNvSpPr/>
          <p:nvPr/>
        </p:nvSpPr>
        <p:spPr>
          <a:xfrm>
            <a:off x="1997048" y="6068238"/>
            <a:ext cx="3258760" cy="3160997"/>
          </a:xfrm>
          <a:custGeom>
            <a:avLst/>
            <a:gdLst/>
            <a:ahLst/>
            <a:cxnLst/>
            <a:rect l="l" t="t" r="r" b="b"/>
            <a:pathLst>
              <a:path w="3258760" h="3160997">
                <a:moveTo>
                  <a:pt x="0" y="0"/>
                </a:moveTo>
                <a:lnTo>
                  <a:pt x="3258760" y="0"/>
                </a:lnTo>
                <a:lnTo>
                  <a:pt x="3258760" y="3160997"/>
                </a:lnTo>
                <a:lnTo>
                  <a:pt x="0" y="3160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8" name="Freeform 21"/>
          <p:cNvSpPr/>
          <p:nvPr/>
        </p:nvSpPr>
        <p:spPr>
          <a:xfrm>
            <a:off x="4243941" y="7307641"/>
            <a:ext cx="3258760" cy="3160997"/>
          </a:xfrm>
          <a:custGeom>
            <a:avLst/>
            <a:gdLst/>
            <a:ahLst/>
            <a:cxnLst/>
            <a:rect l="l" t="t" r="r" b="b"/>
            <a:pathLst>
              <a:path w="3258760" h="3160997">
                <a:moveTo>
                  <a:pt x="0" y="0"/>
                </a:moveTo>
                <a:lnTo>
                  <a:pt x="3258760" y="0"/>
                </a:lnTo>
                <a:lnTo>
                  <a:pt x="3258760" y="3160997"/>
                </a:lnTo>
                <a:lnTo>
                  <a:pt x="0" y="3160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0" name="Freeform 12"/>
          <p:cNvSpPr/>
          <p:nvPr/>
        </p:nvSpPr>
        <p:spPr>
          <a:xfrm>
            <a:off x="3594968" y="5510347"/>
            <a:ext cx="3135707" cy="2638117"/>
          </a:xfrm>
          <a:custGeom>
            <a:avLst/>
            <a:gdLst/>
            <a:ahLst/>
            <a:cxnLst/>
            <a:rect l="l" t="t" r="r" b="b"/>
            <a:pathLst>
              <a:path w="3139863" h="2421703">
                <a:moveTo>
                  <a:pt x="0" y="0"/>
                </a:moveTo>
                <a:lnTo>
                  <a:pt x="3139863" y="0"/>
                </a:lnTo>
                <a:lnTo>
                  <a:pt x="3139863" y="2421703"/>
                </a:lnTo>
                <a:lnTo>
                  <a:pt x="0" y="24217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1" name="Freeform 17"/>
          <p:cNvSpPr/>
          <p:nvPr/>
        </p:nvSpPr>
        <p:spPr>
          <a:xfrm>
            <a:off x="7213486" y="7961401"/>
            <a:ext cx="3384163" cy="2610126"/>
          </a:xfrm>
          <a:custGeom>
            <a:avLst/>
            <a:gdLst/>
            <a:ahLst/>
            <a:cxnLst/>
            <a:rect l="l" t="t" r="r" b="b"/>
            <a:pathLst>
              <a:path w="3384163" h="2610126">
                <a:moveTo>
                  <a:pt x="0" y="0"/>
                </a:moveTo>
                <a:lnTo>
                  <a:pt x="3384163" y="0"/>
                </a:lnTo>
                <a:lnTo>
                  <a:pt x="3384163" y="2610126"/>
                </a:lnTo>
                <a:lnTo>
                  <a:pt x="0" y="26101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9" name="Freeform 6"/>
          <p:cNvSpPr/>
          <p:nvPr/>
        </p:nvSpPr>
        <p:spPr>
          <a:xfrm>
            <a:off x="7095460" y="3654623"/>
            <a:ext cx="3386449" cy="2579364"/>
          </a:xfrm>
          <a:custGeom>
            <a:avLst/>
            <a:gdLst/>
            <a:ahLst/>
            <a:cxnLst/>
            <a:rect l="l" t="t" r="r" b="b"/>
            <a:pathLst>
              <a:path w="3424687" h="2641381">
                <a:moveTo>
                  <a:pt x="0" y="0"/>
                </a:moveTo>
                <a:lnTo>
                  <a:pt x="3424687" y="0"/>
                </a:lnTo>
                <a:lnTo>
                  <a:pt x="3424687" y="2641381"/>
                </a:lnTo>
                <a:lnTo>
                  <a:pt x="0" y="26413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8" name="Freeform 4"/>
          <p:cNvSpPr/>
          <p:nvPr/>
        </p:nvSpPr>
        <p:spPr>
          <a:xfrm>
            <a:off x="-93089" y="3549570"/>
            <a:ext cx="3422218" cy="2641960"/>
          </a:xfrm>
          <a:custGeom>
            <a:avLst/>
            <a:gdLst/>
            <a:ahLst/>
            <a:cxnLst/>
            <a:rect l="l" t="t" r="r" b="b"/>
            <a:pathLst>
              <a:path w="3424687" h="2641381">
                <a:moveTo>
                  <a:pt x="0" y="0"/>
                </a:moveTo>
                <a:lnTo>
                  <a:pt x="3424686" y="0"/>
                </a:lnTo>
                <a:lnTo>
                  <a:pt x="3424686" y="2641381"/>
                </a:lnTo>
                <a:lnTo>
                  <a:pt x="0" y="26413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1" name="Rectángulo 50"/>
          <p:cNvSpPr/>
          <p:nvPr/>
        </p:nvSpPr>
        <p:spPr>
          <a:xfrm>
            <a:off x="10118309" y="27137"/>
            <a:ext cx="8128046" cy="10287000"/>
          </a:xfrm>
          <a:prstGeom prst="rect">
            <a:avLst/>
          </a:prstGeom>
          <a:solidFill>
            <a:srgbClr val="FB9E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6"/>
          <p:cNvSpPr txBox="1"/>
          <p:nvPr/>
        </p:nvSpPr>
        <p:spPr>
          <a:xfrm>
            <a:off x="12325988" y="4118599"/>
            <a:ext cx="3992773" cy="1024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00"/>
              </a:lnSpc>
            </a:pPr>
            <a:endParaRPr/>
          </a:p>
        </p:txBody>
      </p:sp>
      <p:sp>
        <p:nvSpPr>
          <p:cNvPr id="28" name="TextBox 28"/>
          <p:cNvSpPr txBox="1"/>
          <p:nvPr/>
        </p:nvSpPr>
        <p:spPr>
          <a:xfrm>
            <a:off x="243546" y="7389760"/>
            <a:ext cx="5328862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50"/>
              </a:lnSpc>
            </a:pPr>
            <a:endParaRPr/>
          </a:p>
        </p:txBody>
      </p:sp>
      <p:sp>
        <p:nvSpPr>
          <p:cNvPr id="31" name="TextBox 31"/>
          <p:cNvSpPr txBox="1"/>
          <p:nvPr/>
        </p:nvSpPr>
        <p:spPr>
          <a:xfrm>
            <a:off x="7718794" y="8492407"/>
            <a:ext cx="2461984" cy="435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7"/>
              </a:lnSpc>
            </a:pPr>
            <a:endParaRPr/>
          </a:p>
        </p:txBody>
      </p:sp>
      <p:sp>
        <p:nvSpPr>
          <p:cNvPr id="38" name="TextBox 9"/>
          <p:cNvSpPr txBox="1"/>
          <p:nvPr/>
        </p:nvSpPr>
        <p:spPr>
          <a:xfrm>
            <a:off x="12700820" y="4285619"/>
            <a:ext cx="2198758" cy="15773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s-ES" sz="6600" dirty="0" smtClean="0">
                <a:solidFill>
                  <a:srgbClr val="FFFFFF"/>
                </a:solidFill>
                <a:latin typeface="Arturo Outline"/>
                <a:ea typeface="Arturo Outline"/>
                <a:cs typeface="Arturo Outline"/>
                <a:sym typeface="Arturo Outline"/>
              </a:rPr>
              <a:t>4P</a:t>
            </a:r>
            <a:endParaRPr lang="en-US" sz="6600" dirty="0">
              <a:solidFill>
                <a:srgbClr val="FFFFFF"/>
              </a:solidFill>
              <a:latin typeface="Arturo Outline"/>
              <a:ea typeface="Arturo Outline"/>
              <a:cs typeface="Arturo Outline"/>
              <a:sym typeface="Arturo Outline"/>
            </a:endParaRPr>
          </a:p>
        </p:txBody>
      </p:sp>
      <p:pic>
        <p:nvPicPr>
          <p:cNvPr id="42" name="Imagen 41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6849" b="73828" l="60761" r="82284"/>
                    </a14:imgEffect>
                  </a14:imgLayer>
                </a14:imgProps>
              </a:ext>
            </a:extLst>
          </a:blip>
          <a:srcRect l="65008" t="38541" r="20937" b="26042"/>
          <a:stretch/>
        </p:blipFill>
        <p:spPr>
          <a:xfrm>
            <a:off x="11926577" y="1035545"/>
            <a:ext cx="1997413" cy="2829668"/>
          </a:xfrm>
          <a:prstGeom prst="rect">
            <a:avLst/>
          </a:prstGeom>
        </p:spPr>
      </p:pic>
      <p:pic>
        <p:nvPicPr>
          <p:cNvPr id="43" name="Imagen 42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2448" b="70703" l="62152" r="79575"/>
                    </a14:imgEffect>
                  </a14:imgLayer>
                </a14:imgProps>
              </a:ext>
            </a:extLst>
          </a:blip>
          <a:srcRect l="63470" t="42708" r="20717" b="29167"/>
          <a:stretch/>
        </p:blipFill>
        <p:spPr>
          <a:xfrm>
            <a:off x="10515467" y="5573141"/>
            <a:ext cx="3137165" cy="3137163"/>
          </a:xfrm>
          <a:prstGeom prst="rect">
            <a:avLst/>
          </a:prstGeom>
        </p:spPr>
      </p:pic>
      <p:pic>
        <p:nvPicPr>
          <p:cNvPr id="44" name="Imagen 43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4766" b="74349" l="53148" r="85066"/>
                    </a14:imgEffect>
                  </a14:imgLayer>
                </a14:imgProps>
              </a:ext>
            </a:extLst>
          </a:blip>
          <a:srcRect l="59956" t="41667" r="20132" b="29166"/>
          <a:stretch/>
        </p:blipFill>
        <p:spPr>
          <a:xfrm>
            <a:off x="14353284" y="5871414"/>
            <a:ext cx="3040961" cy="2504320"/>
          </a:xfrm>
          <a:prstGeom prst="rect">
            <a:avLst/>
          </a:prstGeom>
        </p:spPr>
      </p:pic>
      <p:pic>
        <p:nvPicPr>
          <p:cNvPr id="45" name="Imagen 44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0495" b="61979" l="58712" r="73719"/>
                    </a14:imgEffect>
                  </a14:imgLayer>
                </a14:imgProps>
              </a:ext>
            </a:extLst>
          </a:blip>
          <a:srcRect l="61127" t="39584" r="26574" b="37500"/>
          <a:stretch/>
        </p:blipFill>
        <p:spPr>
          <a:xfrm>
            <a:off x="14640484" y="1303727"/>
            <a:ext cx="3024150" cy="3168155"/>
          </a:xfrm>
          <a:prstGeom prst="rect">
            <a:avLst/>
          </a:prstGeom>
        </p:spPr>
      </p:pic>
      <p:sp>
        <p:nvSpPr>
          <p:cNvPr id="46" name="TextBox 15"/>
          <p:cNvSpPr txBox="1"/>
          <p:nvPr/>
        </p:nvSpPr>
        <p:spPr>
          <a:xfrm rot="19965963">
            <a:off x="10066678" y="855088"/>
            <a:ext cx="4599641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AD6B13"/>
                </a:solidFill>
                <a:latin typeface="Adigiana Toybox"/>
                <a:ea typeface="Adigiana Toybox"/>
                <a:cs typeface="Adigiana Toybox"/>
                <a:sym typeface="Adigiana Toybox"/>
              </a:rPr>
              <a:t>Producto</a:t>
            </a:r>
            <a:endParaRPr lang="en-US" sz="4000" dirty="0">
              <a:solidFill>
                <a:srgbClr val="AD6B13"/>
              </a:solidFill>
              <a:latin typeface="Adigiana Toybox"/>
              <a:ea typeface="Adigiana Toybox"/>
              <a:cs typeface="Adigiana Toybox"/>
              <a:sym typeface="Adigiana Toybox"/>
            </a:endParaRPr>
          </a:p>
        </p:txBody>
      </p:sp>
      <p:sp>
        <p:nvSpPr>
          <p:cNvPr id="57" name="Freeform 2"/>
          <p:cNvSpPr/>
          <p:nvPr/>
        </p:nvSpPr>
        <p:spPr>
          <a:xfrm>
            <a:off x="-47568" y="7883095"/>
            <a:ext cx="3373395" cy="2601820"/>
          </a:xfrm>
          <a:custGeom>
            <a:avLst/>
            <a:gdLst/>
            <a:ahLst/>
            <a:cxnLst/>
            <a:rect l="l" t="t" r="r" b="b"/>
            <a:pathLst>
              <a:path w="3373395" h="2601820">
                <a:moveTo>
                  <a:pt x="0" y="0"/>
                </a:moveTo>
                <a:lnTo>
                  <a:pt x="3373395" y="0"/>
                </a:lnTo>
                <a:lnTo>
                  <a:pt x="3373395" y="2601821"/>
                </a:lnTo>
                <a:lnTo>
                  <a:pt x="0" y="26018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2" name="Freeform 19"/>
          <p:cNvSpPr/>
          <p:nvPr/>
        </p:nvSpPr>
        <p:spPr>
          <a:xfrm>
            <a:off x="2665098" y="68421"/>
            <a:ext cx="3258760" cy="3160997"/>
          </a:xfrm>
          <a:custGeom>
            <a:avLst/>
            <a:gdLst/>
            <a:ahLst/>
            <a:cxnLst/>
            <a:rect l="l" t="t" r="r" b="b"/>
            <a:pathLst>
              <a:path w="3258760" h="3160997">
                <a:moveTo>
                  <a:pt x="0" y="0"/>
                </a:moveTo>
                <a:lnTo>
                  <a:pt x="3258760" y="0"/>
                </a:lnTo>
                <a:lnTo>
                  <a:pt x="3258760" y="3160996"/>
                </a:lnTo>
                <a:lnTo>
                  <a:pt x="0" y="31609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7" name="TextBox 15"/>
          <p:cNvSpPr txBox="1"/>
          <p:nvPr/>
        </p:nvSpPr>
        <p:spPr>
          <a:xfrm rot="19978799">
            <a:off x="14441012" y="7978499"/>
            <a:ext cx="4599641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AD6B13"/>
                </a:solidFill>
                <a:latin typeface="Adigiana Toybox"/>
                <a:ea typeface="Adigiana Toybox"/>
                <a:cs typeface="Adigiana Toybox"/>
                <a:sym typeface="Adigiana Toybox"/>
              </a:rPr>
              <a:t>Promoción</a:t>
            </a:r>
            <a:endParaRPr lang="en-US" sz="4000" dirty="0" smtClean="0">
              <a:solidFill>
                <a:srgbClr val="AD6B13"/>
              </a:solidFill>
              <a:latin typeface="Adigiana Toybox"/>
              <a:ea typeface="Adigiana Toybox"/>
              <a:cs typeface="Adigiana Toybox"/>
              <a:sym typeface="Adigiana Toybox"/>
            </a:endParaRPr>
          </a:p>
        </p:txBody>
      </p:sp>
      <p:sp>
        <p:nvSpPr>
          <p:cNvPr id="48" name="TextBox 15"/>
          <p:cNvSpPr txBox="1"/>
          <p:nvPr/>
        </p:nvSpPr>
        <p:spPr>
          <a:xfrm rot="1785084">
            <a:off x="14207181" y="1127826"/>
            <a:ext cx="4599641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dirty="0" smtClean="0">
                <a:solidFill>
                  <a:srgbClr val="AD6B13"/>
                </a:solidFill>
                <a:latin typeface="Adigiana Toybox"/>
                <a:ea typeface="Adigiana Toybox"/>
                <a:cs typeface="Adigiana Toybox"/>
                <a:sym typeface="Adigiana Toybox"/>
              </a:rPr>
              <a:t>Plaza</a:t>
            </a:r>
            <a:endParaRPr lang="en-US" sz="4000" dirty="0">
              <a:solidFill>
                <a:srgbClr val="AD6B13"/>
              </a:solidFill>
              <a:latin typeface="Adigiana Toybox"/>
              <a:ea typeface="Adigiana Toybox"/>
              <a:cs typeface="Adigiana Toybox"/>
              <a:sym typeface="Adigiana Toybox"/>
            </a:endParaRPr>
          </a:p>
        </p:txBody>
      </p:sp>
      <p:sp>
        <p:nvSpPr>
          <p:cNvPr id="49" name="TextBox 15"/>
          <p:cNvSpPr txBox="1"/>
          <p:nvPr/>
        </p:nvSpPr>
        <p:spPr>
          <a:xfrm rot="1338504">
            <a:off x="8949732" y="7878577"/>
            <a:ext cx="4599641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s-ES" sz="4000" dirty="0" smtClean="0">
                <a:solidFill>
                  <a:srgbClr val="AD6B13"/>
                </a:solidFill>
                <a:latin typeface="Adigiana Toybox"/>
                <a:ea typeface="Adigiana Toybox"/>
                <a:cs typeface="Adigiana Toybox"/>
                <a:sym typeface="Adigiana Toybox"/>
              </a:rPr>
              <a:t>Precio</a:t>
            </a:r>
            <a:endParaRPr lang="en-US" sz="4000" dirty="0">
              <a:solidFill>
                <a:srgbClr val="AD6B13"/>
              </a:solidFill>
              <a:latin typeface="Adigiana Toybox"/>
              <a:ea typeface="Adigiana Toybox"/>
              <a:cs typeface="Adigiana Toybox"/>
              <a:sym typeface="Adigiana Toybox"/>
            </a:endParaRPr>
          </a:p>
        </p:txBody>
      </p:sp>
      <p:sp>
        <p:nvSpPr>
          <p:cNvPr id="53" name="Freeform 3"/>
          <p:cNvSpPr/>
          <p:nvPr/>
        </p:nvSpPr>
        <p:spPr>
          <a:xfrm>
            <a:off x="107063" y="5497575"/>
            <a:ext cx="3052800" cy="3045600"/>
          </a:xfrm>
          <a:custGeom>
            <a:avLst/>
            <a:gdLst/>
            <a:ahLst/>
            <a:cxnLst/>
            <a:rect l="l" t="t" r="r" b="b"/>
            <a:pathLst>
              <a:path w="3091962" h="3201319">
                <a:moveTo>
                  <a:pt x="0" y="0"/>
                </a:moveTo>
                <a:lnTo>
                  <a:pt x="3091962" y="0"/>
                </a:lnTo>
                <a:lnTo>
                  <a:pt x="3091962" y="3201319"/>
                </a:lnTo>
                <a:lnTo>
                  <a:pt x="0" y="320131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81205" r="-6456" b="-48996"/>
            </a:stretch>
          </a:blipFill>
        </p:spPr>
      </p:sp>
      <p:sp>
        <p:nvSpPr>
          <p:cNvPr id="55" name="Freeform 18"/>
          <p:cNvSpPr/>
          <p:nvPr/>
        </p:nvSpPr>
        <p:spPr>
          <a:xfrm>
            <a:off x="7275251" y="5609901"/>
            <a:ext cx="3052800" cy="3045600"/>
          </a:xfrm>
          <a:custGeom>
            <a:avLst/>
            <a:gdLst/>
            <a:ahLst/>
            <a:cxnLst/>
            <a:rect l="l" t="t" r="r" b="b"/>
            <a:pathLst>
              <a:path w="2986794" h="3152705">
                <a:moveTo>
                  <a:pt x="0" y="0"/>
                </a:moveTo>
                <a:lnTo>
                  <a:pt x="2986794" y="0"/>
                </a:lnTo>
                <a:lnTo>
                  <a:pt x="2986794" y="3152705"/>
                </a:lnTo>
                <a:lnTo>
                  <a:pt x="0" y="315270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112042" r="-10204" b="-21709"/>
            </a:stretch>
          </a:blipFill>
        </p:spPr>
      </p:sp>
      <p:sp>
        <p:nvSpPr>
          <p:cNvPr id="56" name="Freeform 13"/>
          <p:cNvSpPr/>
          <p:nvPr/>
        </p:nvSpPr>
        <p:spPr>
          <a:xfrm>
            <a:off x="3746803" y="2860665"/>
            <a:ext cx="3052800" cy="3045600"/>
          </a:xfrm>
          <a:custGeom>
            <a:avLst/>
            <a:gdLst/>
            <a:ahLst/>
            <a:cxnLst/>
            <a:rect l="l" t="t" r="r" b="b"/>
            <a:pathLst>
              <a:path w="2904054" h="2908131">
                <a:moveTo>
                  <a:pt x="0" y="0"/>
                </a:moveTo>
                <a:lnTo>
                  <a:pt x="2904054" y="0"/>
                </a:lnTo>
                <a:lnTo>
                  <a:pt x="2904054" y="2908131"/>
                </a:lnTo>
                <a:lnTo>
                  <a:pt x="0" y="290813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1497" t="-85687" r="-8707" b="-60703"/>
            </a:stretch>
          </a:blipFill>
        </p:spPr>
      </p:sp>
      <p:pic>
        <p:nvPicPr>
          <p:cNvPr id="1026" name="Picture 2" descr="Combinaciones de startups de Kansai"/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712" y="-247480"/>
            <a:ext cx="7089087" cy="1909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Freeform 5"/>
          <p:cNvSpPr/>
          <p:nvPr/>
        </p:nvSpPr>
        <p:spPr>
          <a:xfrm>
            <a:off x="172170" y="1066798"/>
            <a:ext cx="3052590" cy="3047110"/>
          </a:xfrm>
          <a:custGeom>
            <a:avLst/>
            <a:gdLst/>
            <a:ahLst/>
            <a:cxnLst/>
            <a:rect l="l" t="t" r="r" b="b"/>
            <a:pathLst>
              <a:path w="2968381" h="2930082">
                <a:moveTo>
                  <a:pt x="0" y="0"/>
                </a:moveTo>
                <a:lnTo>
                  <a:pt x="2968381" y="0"/>
                </a:lnTo>
                <a:lnTo>
                  <a:pt x="2968381" y="2930082"/>
                </a:lnTo>
                <a:lnTo>
                  <a:pt x="0" y="2930082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t="-99277" r="-10888" b="-52234"/>
            </a:stretch>
          </a:blipFill>
        </p:spPr>
      </p:sp>
      <p:sp>
        <p:nvSpPr>
          <p:cNvPr id="69" name="TextBox 9"/>
          <p:cNvSpPr txBox="1"/>
          <p:nvPr/>
        </p:nvSpPr>
        <p:spPr>
          <a:xfrm>
            <a:off x="2396583" y="-108635"/>
            <a:ext cx="5866460" cy="14369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s-ES" sz="6600" dirty="0">
                <a:solidFill>
                  <a:srgbClr val="FFFFFF"/>
                </a:solidFill>
                <a:latin typeface="Arturo Outline"/>
                <a:ea typeface="Arturo Outline"/>
                <a:cs typeface="Arturo Outline"/>
                <a:sym typeface="Arturo Outline"/>
              </a:rPr>
              <a:t>E</a:t>
            </a:r>
            <a:r>
              <a:rPr lang="es-ES" sz="6600" dirty="0" smtClean="0">
                <a:solidFill>
                  <a:srgbClr val="FFFFFF"/>
                </a:solidFill>
                <a:latin typeface="Arturo Outline"/>
                <a:ea typeface="Arturo Outline"/>
                <a:cs typeface="Arturo Outline"/>
                <a:sym typeface="Arturo Outline"/>
              </a:rPr>
              <a:t>ncuesta</a:t>
            </a:r>
            <a:endParaRPr lang="en-US" sz="6600" dirty="0">
              <a:solidFill>
                <a:srgbClr val="FFFFFF"/>
              </a:solidFill>
              <a:latin typeface="Arturo Outline"/>
              <a:ea typeface="Arturo Outline"/>
              <a:cs typeface="Arturo Outline"/>
              <a:sym typeface="Arturo Outline"/>
            </a:endParaRPr>
          </a:p>
        </p:txBody>
      </p:sp>
      <p:sp>
        <p:nvSpPr>
          <p:cNvPr id="54" name="Freeform 7"/>
          <p:cNvSpPr/>
          <p:nvPr/>
        </p:nvSpPr>
        <p:spPr>
          <a:xfrm>
            <a:off x="7418223" y="1237815"/>
            <a:ext cx="3052800" cy="3045600"/>
          </a:xfrm>
          <a:custGeom>
            <a:avLst/>
            <a:gdLst/>
            <a:ahLst/>
            <a:cxnLst/>
            <a:rect l="l" t="t" r="r" b="b"/>
            <a:pathLst>
              <a:path w="3084504" h="3020204">
                <a:moveTo>
                  <a:pt x="0" y="0"/>
                </a:moveTo>
                <a:lnTo>
                  <a:pt x="3084504" y="0"/>
                </a:lnTo>
                <a:lnTo>
                  <a:pt x="3084504" y="3020204"/>
                </a:lnTo>
                <a:lnTo>
                  <a:pt x="0" y="3020204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t="-89368" r="-8771" b="-59343"/>
            </a:stretch>
          </a:blipFill>
        </p:spPr>
      </p:sp>
      <p:sp>
        <p:nvSpPr>
          <p:cNvPr id="71" name="Freeform 14"/>
          <p:cNvSpPr/>
          <p:nvPr/>
        </p:nvSpPr>
        <p:spPr>
          <a:xfrm>
            <a:off x="10644907" y="8795080"/>
            <a:ext cx="6558166" cy="1475587"/>
          </a:xfrm>
          <a:custGeom>
            <a:avLst/>
            <a:gdLst/>
            <a:ahLst/>
            <a:cxnLst/>
            <a:rect l="l" t="t" r="r" b="b"/>
            <a:pathLst>
              <a:path w="6558166" h="1475587">
                <a:moveTo>
                  <a:pt x="0" y="0"/>
                </a:moveTo>
                <a:lnTo>
                  <a:pt x="6558166" y="0"/>
                </a:lnTo>
                <a:lnTo>
                  <a:pt x="6558166" y="1475587"/>
                </a:lnTo>
                <a:lnTo>
                  <a:pt x="0" y="1475587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=""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B2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gen 43"/>
          <p:cNvPicPr>
            <a:picLocks noChangeAspect="1"/>
          </p:cNvPicPr>
          <p:nvPr/>
        </p:nvPicPr>
        <p:blipFill rotWithShape="1">
          <a:blip r:embed="rId2"/>
          <a:srcRect l="74964" t="34375" r="1024" b="25000"/>
          <a:stretch/>
        </p:blipFill>
        <p:spPr>
          <a:xfrm rot="10800000">
            <a:off x="12084465" y="4383236"/>
            <a:ext cx="6180242" cy="5878765"/>
          </a:xfrm>
          <a:prstGeom prst="rect">
            <a:avLst/>
          </a:prstGeom>
        </p:spPr>
      </p:pic>
      <p:pic>
        <p:nvPicPr>
          <p:cNvPr id="47" name="Imagen 4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9714" b="66406" l="72108" r="93338"/>
                    </a14:imgEffect>
                  </a14:imgLayer>
                </a14:imgProps>
              </a:ext>
            </a:extLst>
          </a:blip>
          <a:srcRect l="74377" t="36458" r="4540" b="30209"/>
          <a:stretch/>
        </p:blipFill>
        <p:spPr>
          <a:xfrm rot="13936237">
            <a:off x="10253698" y="5123246"/>
            <a:ext cx="6714474" cy="7087098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 rotWithShape="1">
          <a:blip r:embed="rId2"/>
          <a:srcRect l="74964" t="34375" r="1024" b="25000"/>
          <a:stretch/>
        </p:blipFill>
        <p:spPr>
          <a:xfrm rot="16200000">
            <a:off x="-179551" y="4198217"/>
            <a:ext cx="6180242" cy="5878765"/>
          </a:xfrm>
          <a:prstGeom prst="rect">
            <a:avLst/>
          </a:prstGeom>
        </p:spPr>
      </p:pic>
      <p:pic>
        <p:nvPicPr>
          <p:cNvPr id="37" name="Imagen 3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9714" b="66406" l="72108" r="93338"/>
                    </a14:imgEffect>
                  </a14:imgLayer>
                </a14:imgProps>
              </a:ext>
            </a:extLst>
          </a:blip>
          <a:srcRect l="74377" t="36458" r="4540" b="30209"/>
          <a:stretch/>
        </p:blipFill>
        <p:spPr>
          <a:xfrm rot="3114773">
            <a:off x="4661863" y="5318651"/>
            <a:ext cx="6714474" cy="5751243"/>
          </a:xfrm>
          <a:prstGeom prst="rect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12035685" y="8032606"/>
            <a:ext cx="4172545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 smtClean="0">
                <a:solidFill>
                  <a:srgbClr val="000000"/>
                </a:solidFill>
                <a:latin typeface="Adigiana Toybox" panose="020B0604020202020204" charset="0"/>
                <a:ea typeface="Abril Fatface"/>
                <a:cs typeface="Abril Fatface"/>
                <a:sym typeface="Abril Fatface"/>
              </a:rPr>
              <a:t>Se </a:t>
            </a:r>
            <a:r>
              <a:rPr lang="en-US" sz="3399" dirty="0" err="1" smtClean="0">
                <a:solidFill>
                  <a:srgbClr val="000000"/>
                </a:solidFill>
                <a:latin typeface="Adigiana Toybox" panose="020B0604020202020204" charset="0"/>
                <a:ea typeface="Abril Fatface"/>
                <a:cs typeface="Abril Fatface"/>
                <a:sym typeface="Abril Fatface"/>
              </a:rPr>
              <a:t>debe</a:t>
            </a:r>
            <a:r>
              <a:rPr lang="en-US" sz="3399" dirty="0" smtClean="0">
                <a:solidFill>
                  <a:srgbClr val="000000"/>
                </a:solidFill>
                <a:latin typeface="Adigiana Toybox" panose="020B0604020202020204" charset="0"/>
                <a:ea typeface="Abril Fatface"/>
                <a:cs typeface="Abril Fatface"/>
                <a:sym typeface="Abril Fatface"/>
              </a:rPr>
              <a:t> </a:t>
            </a:r>
            <a:r>
              <a:rPr lang="en-US" sz="3399" dirty="0" err="1" smtClean="0">
                <a:solidFill>
                  <a:srgbClr val="000000"/>
                </a:solidFill>
                <a:latin typeface="Adigiana Toybox" panose="020B0604020202020204" charset="0"/>
                <a:ea typeface="Abril Fatface"/>
                <a:cs typeface="Abril Fatface"/>
                <a:sym typeface="Abril Fatface"/>
              </a:rPr>
              <a:t>tener</a:t>
            </a:r>
            <a:r>
              <a:rPr lang="en-US" sz="3399" dirty="0" smtClean="0">
                <a:solidFill>
                  <a:srgbClr val="000000"/>
                </a:solidFill>
                <a:latin typeface="Adigiana Toybox" panose="020B0604020202020204" charset="0"/>
                <a:ea typeface="Abril Fatface"/>
                <a:cs typeface="Abril Fatface"/>
                <a:sym typeface="Abril Fatface"/>
              </a:rPr>
              <a:t> </a:t>
            </a:r>
            <a:r>
              <a:rPr lang="en-US" sz="3399" dirty="0" err="1" smtClean="0">
                <a:solidFill>
                  <a:srgbClr val="000000"/>
                </a:solidFill>
                <a:latin typeface="Adigiana Toybox" panose="020B0604020202020204" charset="0"/>
                <a:ea typeface="Abril Fatface"/>
                <a:cs typeface="Abril Fatface"/>
                <a:sym typeface="Abril Fatface"/>
              </a:rPr>
              <a:t>una</a:t>
            </a:r>
            <a:r>
              <a:rPr lang="en-US" sz="3399" dirty="0" smtClean="0">
                <a:solidFill>
                  <a:srgbClr val="000000"/>
                </a:solidFill>
                <a:latin typeface="Adigiana Toybox" panose="020B0604020202020204" charset="0"/>
                <a:ea typeface="Abril Fatface"/>
                <a:cs typeface="Abril Fatface"/>
                <a:sym typeface="Abril Fatface"/>
              </a:rPr>
              <a:t> </a:t>
            </a:r>
            <a:r>
              <a:rPr lang="en-US" sz="3399" dirty="0" err="1" smtClean="0">
                <a:solidFill>
                  <a:srgbClr val="000000"/>
                </a:solidFill>
                <a:latin typeface="Adigiana Toybox" panose="020B0604020202020204" charset="0"/>
                <a:ea typeface="Abril Fatface"/>
                <a:cs typeface="Abril Fatface"/>
                <a:sym typeface="Abril Fatface"/>
              </a:rPr>
              <a:t>adecuada</a:t>
            </a:r>
            <a:r>
              <a:rPr lang="en-US" sz="3399" dirty="0" smtClean="0">
                <a:solidFill>
                  <a:srgbClr val="000000"/>
                </a:solidFill>
                <a:latin typeface="Adigiana Toybox" panose="020B0604020202020204" charset="0"/>
                <a:ea typeface="Abril Fatface"/>
                <a:cs typeface="Abril Fatface"/>
                <a:sym typeface="Abril Fatface"/>
              </a:rPr>
              <a:t> </a:t>
            </a:r>
            <a:r>
              <a:rPr lang="en-US" sz="3399" dirty="0" err="1" smtClean="0">
                <a:solidFill>
                  <a:srgbClr val="000000"/>
                </a:solidFill>
                <a:latin typeface="Adigiana Toybox" panose="020B0604020202020204" charset="0"/>
                <a:ea typeface="Abril Fatface"/>
                <a:cs typeface="Abril Fatface"/>
                <a:sym typeface="Abril Fatface"/>
              </a:rPr>
              <a:t>higiene</a:t>
            </a:r>
            <a:r>
              <a:rPr lang="en-US" sz="3399" dirty="0" smtClean="0">
                <a:solidFill>
                  <a:srgbClr val="000000"/>
                </a:solidFill>
                <a:latin typeface="Adigiana Toybox" panose="020B0604020202020204" charset="0"/>
                <a:ea typeface="Abril Fatface"/>
                <a:cs typeface="Abril Fatface"/>
                <a:sym typeface="Abril Fatface"/>
              </a:rPr>
              <a:t> de </a:t>
            </a:r>
            <a:r>
              <a:rPr lang="en-US" sz="3399" dirty="0" err="1" smtClean="0">
                <a:solidFill>
                  <a:srgbClr val="000000"/>
                </a:solidFill>
                <a:latin typeface="Adigiana Toybox" panose="020B0604020202020204" charset="0"/>
                <a:ea typeface="Abril Fatface"/>
                <a:cs typeface="Abril Fatface"/>
                <a:sym typeface="Abril Fatface"/>
              </a:rPr>
              <a:t>estos</a:t>
            </a:r>
            <a:r>
              <a:rPr lang="en-US" sz="3399" dirty="0" smtClean="0">
                <a:solidFill>
                  <a:srgbClr val="000000"/>
                </a:solidFill>
                <a:latin typeface="Adigiana Toybox" panose="020B0604020202020204" charset="0"/>
                <a:ea typeface="Abril Fatface"/>
                <a:cs typeface="Abril Fatface"/>
                <a:sym typeface="Abril Fatface"/>
              </a:rPr>
              <a:t> </a:t>
            </a:r>
            <a:r>
              <a:rPr lang="en-US" sz="3399" dirty="0" err="1" smtClean="0">
                <a:solidFill>
                  <a:srgbClr val="000000"/>
                </a:solidFill>
                <a:latin typeface="Adigiana Toybox" panose="020B0604020202020204" charset="0"/>
                <a:ea typeface="Abril Fatface"/>
                <a:cs typeface="Abril Fatface"/>
                <a:sym typeface="Abril Fatface"/>
              </a:rPr>
              <a:t>utencilios</a:t>
            </a:r>
            <a:endParaRPr lang="en-US" sz="3399" dirty="0">
              <a:solidFill>
                <a:srgbClr val="000000"/>
              </a:solidFill>
              <a:latin typeface="Adigiana Toybox" panose="020B0604020202020204" charset="0"/>
              <a:ea typeface="Abril Fatface"/>
              <a:cs typeface="Abril Fatface"/>
              <a:sym typeface="Abril Fatface"/>
            </a:endParaRP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0373" y="2884800"/>
            <a:ext cx="3075714" cy="4437459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5439" y="2961000"/>
            <a:ext cx="2797456" cy="4361259"/>
          </a:xfrm>
          <a:prstGeom prst="rect">
            <a:avLst/>
          </a:prstGeom>
        </p:spPr>
      </p:pic>
      <p:pic>
        <p:nvPicPr>
          <p:cNvPr id="2050" name="Picture 2" descr="Cercas De Alambre De Púas Y Granjas Imagen de archivo - Imagen de definido,  crecido: 18439990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025" y="2892620"/>
            <a:ext cx="5420731" cy="361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OTIQUIN LONA TIPO A | Seguridad del software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81" y="5983192"/>
            <a:ext cx="4988418" cy="4988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CuadroTexto 33"/>
          <p:cNvSpPr txBox="1"/>
          <p:nvPr/>
        </p:nvSpPr>
        <p:spPr>
          <a:xfrm>
            <a:off x="5812971" y="6727371"/>
            <a:ext cx="4561023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400" dirty="0">
                <a:latin typeface="Adigiana Toybox" panose="020B0604020202020204" charset="0"/>
              </a:rPr>
              <a:t>debe contener : </a:t>
            </a:r>
            <a:r>
              <a:rPr lang="es-ES" sz="3400" dirty="0" err="1">
                <a:latin typeface="Adigiana Toybox" panose="020B0604020202020204" charset="0"/>
              </a:rPr>
              <a:t>loratadina</a:t>
            </a:r>
            <a:r>
              <a:rPr lang="es-ES" sz="3400" dirty="0">
                <a:latin typeface="Adigiana Toybox" panose="020B0604020202020204" charset="0"/>
              </a:rPr>
              <a:t> , ibuprofeno y </a:t>
            </a:r>
            <a:r>
              <a:rPr lang="es-ES" sz="3400" dirty="0" err="1">
                <a:latin typeface="Adigiana Toybox" panose="020B0604020202020204" charset="0"/>
              </a:rPr>
              <a:t>motrín</a:t>
            </a:r>
            <a:r>
              <a:rPr lang="es-ES" sz="3400" dirty="0">
                <a:latin typeface="Adigiana Toybox" panose="020B0604020202020204" charset="0"/>
              </a:rPr>
              <a:t> principalmente </a:t>
            </a:r>
            <a:endParaRPr lang="en-US" sz="3400" dirty="0">
              <a:latin typeface="Adigiana Toybox" panose="020B0604020202020204" charset="0"/>
            </a:endParaRPr>
          </a:p>
        </p:txBody>
      </p:sp>
      <p:pic>
        <p:nvPicPr>
          <p:cNvPr id="35" name="Imagen 3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430" y="2378614"/>
            <a:ext cx="3421038" cy="4561385"/>
          </a:xfrm>
          <a:prstGeom prst="rect">
            <a:avLst/>
          </a:prstGeom>
        </p:spPr>
      </p:pic>
      <p:sp>
        <p:nvSpPr>
          <p:cNvPr id="39" name="Freeform 7"/>
          <p:cNvSpPr/>
          <p:nvPr/>
        </p:nvSpPr>
        <p:spPr>
          <a:xfrm>
            <a:off x="363062" y="-114300"/>
            <a:ext cx="5938851" cy="3107871"/>
          </a:xfrm>
          <a:custGeom>
            <a:avLst/>
            <a:gdLst/>
            <a:ahLst/>
            <a:cxnLst/>
            <a:rect l="l" t="t" r="r" b="b"/>
            <a:pathLst>
              <a:path w="5938851" h="6108867">
                <a:moveTo>
                  <a:pt x="0" y="0"/>
                </a:moveTo>
                <a:lnTo>
                  <a:pt x="5938851" y="0"/>
                </a:lnTo>
                <a:lnTo>
                  <a:pt x="5938851" y="6108867"/>
                </a:lnTo>
                <a:lnTo>
                  <a:pt x="0" y="610886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rcRect/>
            <a:stretch>
              <a:fillRect l="-810" t="-103982" r="-1" b="-7420"/>
            </a:stretch>
          </a:blipFill>
        </p:spPr>
      </p:sp>
      <p:sp>
        <p:nvSpPr>
          <p:cNvPr id="41" name="Freeform 7"/>
          <p:cNvSpPr/>
          <p:nvPr/>
        </p:nvSpPr>
        <p:spPr>
          <a:xfrm>
            <a:off x="6934200" y="-190500"/>
            <a:ext cx="5938851" cy="1020133"/>
          </a:xfrm>
          <a:custGeom>
            <a:avLst/>
            <a:gdLst/>
            <a:ahLst/>
            <a:cxnLst/>
            <a:rect l="l" t="t" r="r" b="b"/>
            <a:pathLst>
              <a:path w="5938851" h="6108867">
                <a:moveTo>
                  <a:pt x="0" y="0"/>
                </a:moveTo>
                <a:lnTo>
                  <a:pt x="5938851" y="0"/>
                </a:lnTo>
                <a:lnTo>
                  <a:pt x="5938851" y="6108867"/>
                </a:lnTo>
                <a:lnTo>
                  <a:pt x="0" y="610886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rcRect/>
            <a:stretch>
              <a:fillRect l="-810" t="-521436" r="-1" b="-22606"/>
            </a:stretch>
          </a:blipFill>
        </p:spPr>
      </p:sp>
      <p:sp>
        <p:nvSpPr>
          <p:cNvPr id="42" name="Freeform 7"/>
          <p:cNvSpPr/>
          <p:nvPr/>
        </p:nvSpPr>
        <p:spPr>
          <a:xfrm>
            <a:off x="12439523" y="-38100"/>
            <a:ext cx="5938851" cy="2582141"/>
          </a:xfrm>
          <a:custGeom>
            <a:avLst/>
            <a:gdLst/>
            <a:ahLst/>
            <a:cxnLst/>
            <a:rect l="l" t="t" r="r" b="b"/>
            <a:pathLst>
              <a:path w="5938851" h="6108867">
                <a:moveTo>
                  <a:pt x="0" y="0"/>
                </a:moveTo>
                <a:lnTo>
                  <a:pt x="5938851" y="0"/>
                </a:lnTo>
                <a:lnTo>
                  <a:pt x="5938851" y="6108867"/>
                </a:lnTo>
                <a:lnTo>
                  <a:pt x="0" y="610886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rcRect/>
            <a:stretch>
              <a:fillRect l="-810" t="-145514" r="-1" b="-8929"/>
            </a:stretch>
          </a:blipFill>
        </p:spPr>
      </p:sp>
      <p:sp>
        <p:nvSpPr>
          <p:cNvPr id="31" name="TextBox 9"/>
          <p:cNvSpPr txBox="1"/>
          <p:nvPr/>
        </p:nvSpPr>
        <p:spPr>
          <a:xfrm>
            <a:off x="220087" y="571500"/>
            <a:ext cx="17526000" cy="15773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s-ES" sz="6600" dirty="0" smtClean="0">
                <a:solidFill>
                  <a:srgbClr val="FFFFFF"/>
                </a:solidFill>
                <a:latin typeface="Arturo Outline"/>
                <a:ea typeface="Arturo Outline"/>
                <a:cs typeface="Arturo Outline"/>
                <a:sym typeface="Arturo Outline"/>
              </a:rPr>
              <a:t>Plan sanitario y de bioseguridad </a:t>
            </a:r>
            <a:endParaRPr lang="en-US" sz="6600" dirty="0">
              <a:solidFill>
                <a:srgbClr val="FFFFFF"/>
              </a:solidFill>
              <a:latin typeface="Arturo Outline"/>
              <a:ea typeface="Arturo Outline"/>
              <a:cs typeface="Arturo Outline"/>
              <a:sym typeface="Arturo Outline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8F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n 24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7187" b="68021" l="55344" r="81113"/>
                    </a14:imgEffect>
                  </a14:imgLayer>
                </a14:imgProps>
              </a:ext>
            </a:extLst>
          </a:blip>
          <a:srcRect l="52123" t="33333" r="15666" b="28125"/>
          <a:stretch/>
        </p:blipFill>
        <p:spPr>
          <a:xfrm rot="12929007">
            <a:off x="-3440372" y="5613851"/>
            <a:ext cx="9637285" cy="6483263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7187" b="68021" l="55344" r="81113"/>
                    </a14:imgEffect>
                  </a14:imgLayer>
                </a14:imgProps>
              </a:ext>
            </a:extLst>
          </a:blip>
          <a:srcRect l="52123" t="33333" r="15666" b="28125"/>
          <a:stretch/>
        </p:blipFill>
        <p:spPr>
          <a:xfrm rot="10169986">
            <a:off x="2669421" y="-2132547"/>
            <a:ext cx="9637285" cy="6483263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7187" b="68021" l="55344" r="81113"/>
                    </a14:imgEffect>
                  </a14:imgLayer>
                </a14:imgProps>
              </a:ext>
            </a:extLst>
          </a:blip>
          <a:srcRect l="52123" t="33333" r="15666" b="28125"/>
          <a:stretch/>
        </p:blipFill>
        <p:spPr>
          <a:xfrm rot="9428090">
            <a:off x="9305967" y="4211719"/>
            <a:ext cx="9637285" cy="648326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7187" b="68021" l="55344" r="81113"/>
                    </a14:imgEffect>
                  </a14:imgLayer>
                </a14:imgProps>
              </a:ext>
            </a:extLst>
          </a:blip>
          <a:srcRect l="52123" t="33333" r="15666" b="28125"/>
          <a:stretch/>
        </p:blipFill>
        <p:spPr>
          <a:xfrm rot="5882707">
            <a:off x="12027440" y="4132709"/>
            <a:ext cx="9637285" cy="6671182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4601616" y="4261136"/>
            <a:ext cx="3784305" cy="2950150"/>
          </a:xfrm>
          <a:custGeom>
            <a:avLst/>
            <a:gdLst/>
            <a:ahLst/>
            <a:cxnLst/>
            <a:rect l="l" t="t" r="r" b="b"/>
            <a:pathLst>
              <a:path w="8609182" h="6650593">
                <a:moveTo>
                  <a:pt x="0" y="0"/>
                </a:moveTo>
                <a:lnTo>
                  <a:pt x="8609182" y="0"/>
                </a:lnTo>
                <a:lnTo>
                  <a:pt x="8609182" y="6650593"/>
                </a:lnTo>
                <a:lnTo>
                  <a:pt x="0" y="665059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79777" y="4232072"/>
            <a:ext cx="3783600" cy="2952000"/>
          </a:xfrm>
          <a:custGeom>
            <a:avLst/>
            <a:gdLst/>
            <a:ahLst/>
            <a:cxnLst/>
            <a:rect l="l" t="t" r="r" b="b"/>
            <a:pathLst>
              <a:path w="8530777" h="6590026">
                <a:moveTo>
                  <a:pt x="0" y="0"/>
                </a:moveTo>
                <a:lnTo>
                  <a:pt x="8530778" y="0"/>
                </a:lnTo>
                <a:lnTo>
                  <a:pt x="8530778" y="6590026"/>
                </a:lnTo>
                <a:lnTo>
                  <a:pt x="0" y="659002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1" name="Freeform 2"/>
          <p:cNvSpPr/>
          <p:nvPr/>
        </p:nvSpPr>
        <p:spPr>
          <a:xfrm>
            <a:off x="14980193" y="368043"/>
            <a:ext cx="2908311" cy="4148828"/>
          </a:xfrm>
          <a:custGeom>
            <a:avLst/>
            <a:gdLst/>
            <a:ahLst/>
            <a:cxnLst/>
            <a:rect l="l" t="t" r="r" b="b"/>
            <a:pathLst>
              <a:path w="5140811" h="7272589">
                <a:moveTo>
                  <a:pt x="0" y="0"/>
                </a:moveTo>
                <a:lnTo>
                  <a:pt x="5140812" y="0"/>
                </a:lnTo>
                <a:lnTo>
                  <a:pt x="5140812" y="7272589"/>
                </a:lnTo>
                <a:lnTo>
                  <a:pt x="0" y="727258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2" name="Freeform 3"/>
          <p:cNvSpPr/>
          <p:nvPr/>
        </p:nvSpPr>
        <p:spPr>
          <a:xfrm>
            <a:off x="4328034" y="7751391"/>
            <a:ext cx="3799966" cy="2208183"/>
          </a:xfrm>
          <a:custGeom>
            <a:avLst/>
            <a:gdLst/>
            <a:ahLst/>
            <a:cxnLst/>
            <a:rect l="l" t="t" r="r" b="b"/>
            <a:pathLst>
              <a:path w="6685497" h="3835507">
                <a:moveTo>
                  <a:pt x="0" y="0"/>
                </a:moveTo>
                <a:lnTo>
                  <a:pt x="6685497" y="0"/>
                </a:lnTo>
                <a:lnTo>
                  <a:pt x="6685497" y="3835507"/>
                </a:lnTo>
                <a:lnTo>
                  <a:pt x="0" y="383550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5140" t="-3939" b="-3939"/>
            </a:stretch>
          </a:blipFill>
        </p:spPr>
      </p:sp>
      <p:sp>
        <p:nvSpPr>
          <p:cNvPr id="13" name="Freeform 4"/>
          <p:cNvSpPr/>
          <p:nvPr/>
        </p:nvSpPr>
        <p:spPr>
          <a:xfrm>
            <a:off x="292089" y="7751391"/>
            <a:ext cx="3734541" cy="2170083"/>
          </a:xfrm>
          <a:custGeom>
            <a:avLst/>
            <a:gdLst/>
            <a:ahLst/>
            <a:cxnLst/>
            <a:rect l="l" t="t" r="r" b="b"/>
            <a:pathLst>
              <a:path w="6855176" h="4035268">
                <a:moveTo>
                  <a:pt x="0" y="0"/>
                </a:moveTo>
                <a:lnTo>
                  <a:pt x="6855175" y="0"/>
                </a:lnTo>
                <a:lnTo>
                  <a:pt x="6855175" y="4035268"/>
                </a:lnTo>
                <a:lnTo>
                  <a:pt x="0" y="403526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grpSp>
        <p:nvGrpSpPr>
          <p:cNvPr id="14" name="Group 8"/>
          <p:cNvGrpSpPr/>
          <p:nvPr/>
        </p:nvGrpSpPr>
        <p:grpSpPr>
          <a:xfrm>
            <a:off x="11580478" y="407824"/>
            <a:ext cx="2271348" cy="2034633"/>
            <a:chOff x="0" y="0"/>
            <a:chExt cx="6341650" cy="5044533"/>
          </a:xfrm>
        </p:grpSpPr>
        <p:sp>
          <p:nvSpPr>
            <p:cNvPr id="15" name="TextBox 9"/>
            <p:cNvSpPr txBox="1"/>
            <p:nvPr/>
          </p:nvSpPr>
          <p:spPr>
            <a:xfrm>
              <a:off x="0" y="485775"/>
              <a:ext cx="6341650" cy="20889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146"/>
                </a:lnSpc>
              </a:pPr>
              <a:endParaRPr/>
            </a:p>
          </p:txBody>
        </p:sp>
        <p:sp>
          <p:nvSpPr>
            <p:cNvPr id="16" name="TextBox 10"/>
            <p:cNvSpPr txBox="1"/>
            <p:nvPr/>
          </p:nvSpPr>
          <p:spPr>
            <a:xfrm>
              <a:off x="13122" y="2746168"/>
              <a:ext cx="6315406" cy="2298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177"/>
                </a:lnSpc>
              </a:pPr>
              <a:endParaRPr/>
            </a:p>
          </p:txBody>
        </p:sp>
      </p:grpSp>
      <p:pic>
        <p:nvPicPr>
          <p:cNvPr id="17" name="Picture 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rcRect t="4174" b="4174"/>
          <a:stretch>
            <a:fillRect/>
          </a:stretch>
        </p:blipFill>
        <p:spPr>
          <a:xfrm>
            <a:off x="7543800" y="475004"/>
            <a:ext cx="7230650" cy="3751125"/>
          </a:xfrm>
          <a:prstGeom prst="rect">
            <a:avLst/>
          </a:prstGeom>
        </p:spPr>
      </p:pic>
      <p:pic>
        <p:nvPicPr>
          <p:cNvPr id="18" name="Picture 2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rcRect/>
          <a:stretch>
            <a:fillRect/>
          </a:stretch>
        </p:blipFill>
        <p:spPr>
          <a:xfrm>
            <a:off x="8527449" y="4354879"/>
            <a:ext cx="3569348" cy="5657478"/>
          </a:xfrm>
          <a:prstGeom prst="rect">
            <a:avLst/>
          </a:prstGeom>
        </p:spPr>
      </p:pic>
      <p:pic>
        <p:nvPicPr>
          <p:cNvPr id="21" name="lv_0_20241016213325.mp4">
            <a:hlinkClick r:id="" action="ppaction://media"/>
            <a:extLst>
              <a:ext uri="{FF2B5EF4-FFF2-40B4-BE49-F238E27FC236}">
                <a16:creationId xmlns:a16="http://schemas.microsoft.com/office/drawing/2014/main" id="{04DB4203-AB24-AD31-BC23-8ED2547F9A6E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347660" y="345972"/>
            <a:ext cx="6899114" cy="3712632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C7DED97A-58B1-1F1A-E0E8-1307FD57E9BB}"/>
              </a:ext>
            </a:extLst>
          </p:cNvPr>
          <p:cNvSpPr txBox="1"/>
          <p:nvPr/>
        </p:nvSpPr>
        <p:spPr>
          <a:xfrm>
            <a:off x="8128000" y="3879272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s-US" dirty="0"/>
          </a:p>
        </p:txBody>
      </p:sp>
      <p:sp>
        <p:nvSpPr>
          <p:cNvPr id="23" name="TextBox 9"/>
          <p:cNvSpPr txBox="1"/>
          <p:nvPr/>
        </p:nvSpPr>
        <p:spPr>
          <a:xfrm>
            <a:off x="11215004" y="5219700"/>
            <a:ext cx="7975877" cy="31547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s-ES" sz="5400" dirty="0" smtClean="0">
                <a:solidFill>
                  <a:srgbClr val="FFFFFF"/>
                </a:solidFill>
                <a:latin typeface="Arturo Outline"/>
                <a:ea typeface="Arturo Outline"/>
                <a:cs typeface="Arturo Outline"/>
                <a:sym typeface="Arturo Outline"/>
              </a:rPr>
              <a:t>Medios publicitarios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69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video>
              <p:cMediaNode vol="100000">
                <p:cTn id="13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video>
              <p:cMediaNode>
                <p:cTn id="14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B2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11289774" y="3613772"/>
            <a:ext cx="6553029" cy="6186204"/>
          </a:xfrm>
          <a:custGeom>
            <a:avLst/>
            <a:gdLst/>
            <a:ahLst/>
            <a:cxnLst/>
            <a:rect l="l" t="t" r="r" b="b"/>
            <a:pathLst>
              <a:path w="4916443" h="5668855">
                <a:moveTo>
                  <a:pt x="0" y="0"/>
                </a:moveTo>
                <a:lnTo>
                  <a:pt x="4916443" y="0"/>
                </a:lnTo>
                <a:lnTo>
                  <a:pt x="4916443" y="5668855"/>
                </a:lnTo>
                <a:lnTo>
                  <a:pt x="0" y="56688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>
              <a:lnSpc>
                <a:spcPct val="250000"/>
              </a:lnSpc>
            </a:pPr>
            <a:endParaRPr lang="es-ES" dirty="0"/>
          </a:p>
        </p:txBody>
      </p:sp>
      <p:sp>
        <p:nvSpPr>
          <p:cNvPr id="8" name="Freeform 8"/>
          <p:cNvSpPr/>
          <p:nvPr/>
        </p:nvSpPr>
        <p:spPr>
          <a:xfrm>
            <a:off x="650568" y="1960251"/>
            <a:ext cx="6513869" cy="5233710"/>
          </a:xfrm>
          <a:custGeom>
            <a:avLst/>
            <a:gdLst/>
            <a:ahLst/>
            <a:cxnLst/>
            <a:rect l="l" t="t" r="r" b="b"/>
            <a:pathLst>
              <a:path w="4539054" h="5233710">
                <a:moveTo>
                  <a:pt x="0" y="0"/>
                </a:moveTo>
                <a:lnTo>
                  <a:pt x="4539054" y="0"/>
                </a:lnTo>
                <a:lnTo>
                  <a:pt x="4539054" y="5233710"/>
                </a:lnTo>
                <a:lnTo>
                  <a:pt x="0" y="52337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304640" y="306731"/>
            <a:ext cx="6076719" cy="1241534"/>
          </a:xfrm>
          <a:custGeom>
            <a:avLst/>
            <a:gdLst/>
            <a:ahLst/>
            <a:cxnLst/>
            <a:rect l="l" t="t" r="r" b="b"/>
            <a:pathLst>
              <a:path w="6558166" h="1475587">
                <a:moveTo>
                  <a:pt x="0" y="0"/>
                </a:moveTo>
                <a:lnTo>
                  <a:pt x="6558166" y="0"/>
                </a:lnTo>
                <a:lnTo>
                  <a:pt x="6558166" y="1475588"/>
                </a:lnTo>
                <a:lnTo>
                  <a:pt x="0" y="14755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6366323" y="4596156"/>
            <a:ext cx="4163801" cy="4501406"/>
          </a:xfrm>
          <a:custGeom>
            <a:avLst/>
            <a:gdLst/>
            <a:ahLst/>
            <a:cxnLst/>
            <a:rect l="l" t="t" r="r" b="b"/>
            <a:pathLst>
              <a:path w="4163801" h="4501406">
                <a:moveTo>
                  <a:pt x="0" y="0"/>
                </a:moveTo>
                <a:lnTo>
                  <a:pt x="4163801" y="0"/>
                </a:lnTo>
                <a:lnTo>
                  <a:pt x="4163801" y="4501406"/>
                </a:lnTo>
                <a:lnTo>
                  <a:pt x="0" y="450140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447439" y="120973"/>
            <a:ext cx="6558166" cy="1475587"/>
          </a:xfrm>
          <a:custGeom>
            <a:avLst/>
            <a:gdLst/>
            <a:ahLst/>
            <a:cxnLst/>
            <a:rect l="l" t="t" r="r" b="b"/>
            <a:pathLst>
              <a:path w="6558166" h="1475587">
                <a:moveTo>
                  <a:pt x="0" y="0"/>
                </a:moveTo>
                <a:lnTo>
                  <a:pt x="6558166" y="0"/>
                </a:lnTo>
                <a:lnTo>
                  <a:pt x="6558166" y="1475587"/>
                </a:lnTo>
                <a:lnTo>
                  <a:pt x="0" y="14755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0">
            <a:extLst>
              <a:ext uri="{FF2B5EF4-FFF2-40B4-BE49-F238E27FC236}">
                <a16:creationId xmlns:a16="http://schemas.microsoft.com/office/drawing/2014/main" id="{339EBC0A-1C18-8575-519A-B7206FFC500D}"/>
              </a:ext>
            </a:extLst>
          </p:cNvPr>
          <p:cNvSpPr/>
          <p:nvPr/>
        </p:nvSpPr>
        <p:spPr>
          <a:xfrm>
            <a:off x="7243161" y="306731"/>
            <a:ext cx="6076719" cy="1241534"/>
          </a:xfrm>
          <a:custGeom>
            <a:avLst/>
            <a:gdLst/>
            <a:ahLst/>
            <a:cxnLst/>
            <a:rect l="l" t="t" r="r" b="b"/>
            <a:pathLst>
              <a:path w="6558166" h="1475587">
                <a:moveTo>
                  <a:pt x="0" y="0"/>
                </a:moveTo>
                <a:lnTo>
                  <a:pt x="6558166" y="0"/>
                </a:lnTo>
                <a:lnTo>
                  <a:pt x="6558166" y="1475588"/>
                </a:lnTo>
                <a:lnTo>
                  <a:pt x="0" y="14755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6" name="TextBox 9"/>
          <p:cNvSpPr txBox="1"/>
          <p:nvPr/>
        </p:nvSpPr>
        <p:spPr>
          <a:xfrm>
            <a:off x="6293581" y="1264868"/>
            <a:ext cx="7975877" cy="13907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s-ES" sz="5400" dirty="0" smtClean="0">
                <a:solidFill>
                  <a:srgbClr val="FFFFFF"/>
                </a:solidFill>
                <a:latin typeface="Arturo Outline"/>
                <a:ea typeface="Arturo Outline"/>
                <a:cs typeface="Arturo Outline"/>
                <a:sym typeface="Arturo Outline"/>
              </a:rPr>
              <a:t>Normatividad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2240986" y="3305837"/>
            <a:ext cx="4561023" cy="2355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3400" dirty="0" smtClean="0">
                <a:latin typeface="Adigiana Toybox Bold" panose="020B0604020202020204" charset="0"/>
              </a:rPr>
              <a:t>Ley 2193 de 2022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3400" dirty="0" smtClean="0">
                <a:latin typeface="Adigiana Toybox Bold" panose="020B0604020202020204" charset="0"/>
              </a:rPr>
              <a:t>Ley 60 de 1993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3400" dirty="0" smtClean="0">
                <a:latin typeface="Adigiana Toybox Bold" panose="020B0604020202020204" charset="0"/>
              </a:rPr>
              <a:t>Ley 90 de 1993</a:t>
            </a:r>
            <a:endParaRPr lang="en-US" sz="3400" dirty="0">
              <a:latin typeface="Adigiana Toybox Bold" panose="020B0604020202020204" charset="0"/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13030200" y="4759241"/>
            <a:ext cx="4561023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3400" dirty="0" smtClean="0">
                <a:latin typeface="Adigiana Toybox Bold" panose="020B0604020202020204" charset="0"/>
              </a:rPr>
              <a:t>ISO 9001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3400" dirty="0" smtClean="0">
                <a:latin typeface="Adigiana Toybox Bold" panose="020B0604020202020204" charset="0"/>
              </a:rPr>
              <a:t>ISO 14001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3400" dirty="0" smtClean="0">
                <a:latin typeface="Adigiana Toybox Bold" panose="020B0604020202020204" charset="0"/>
              </a:rPr>
              <a:t>ISO 22000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3400" dirty="0" err="1" smtClean="0">
                <a:latin typeface="Adigiana Toybox Bold" panose="020B0604020202020204" charset="0"/>
              </a:rPr>
              <a:t>Resolucion</a:t>
            </a:r>
            <a:r>
              <a:rPr lang="es-ES" sz="3400" dirty="0" smtClean="0">
                <a:latin typeface="Adigiana Toybox Bold" panose="020B0604020202020204" charset="0"/>
              </a:rPr>
              <a:t> 1774 del 2016</a:t>
            </a:r>
            <a:endParaRPr lang="en-US" sz="3400" dirty="0">
              <a:latin typeface="Adigiana Toybox Bold" panose="020B06040202020202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B2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/>
          <p:cNvPicPr>
            <a:picLocks noChangeAspect="1"/>
          </p:cNvPicPr>
          <p:nvPr/>
        </p:nvPicPr>
        <p:blipFill rotWithShape="1">
          <a:blip r:embed="rId2"/>
          <a:srcRect l="58785" t="36459" r="22474" b="32292"/>
          <a:stretch/>
        </p:blipFill>
        <p:spPr>
          <a:xfrm rot="16200000">
            <a:off x="13272170" y="3639365"/>
            <a:ext cx="4797558" cy="449770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/>
          <a:srcRect l="55271" t="31250" r="21303" b="29167"/>
          <a:stretch/>
        </p:blipFill>
        <p:spPr>
          <a:xfrm rot="3631767">
            <a:off x="447898" y="3331859"/>
            <a:ext cx="4957820" cy="4983915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187" b="68021" l="55344" r="81113"/>
                    </a14:imgEffect>
                  </a14:imgLayer>
                </a14:imgProps>
              </a:ext>
            </a:extLst>
          </a:blip>
          <a:srcRect l="52123" t="33333" r="15666" b="28125"/>
          <a:stretch/>
        </p:blipFill>
        <p:spPr>
          <a:xfrm rot="2649720">
            <a:off x="11718937" y="-1916116"/>
            <a:ext cx="9637285" cy="6671182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187" b="68021" l="55344" r="81113"/>
                    </a14:imgEffect>
                  </a14:imgLayer>
                </a14:imgProps>
              </a:ext>
            </a:extLst>
          </a:blip>
          <a:srcRect l="52123" t="33333" r="15666" b="28125"/>
          <a:stretch/>
        </p:blipFill>
        <p:spPr>
          <a:xfrm rot="18729995">
            <a:off x="-3390372" y="-1412992"/>
            <a:ext cx="9637285" cy="6671182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6042" b="73828" l="27965" r="79429"/>
                    </a14:imgEffect>
                  </a14:imgLayer>
                </a14:imgProps>
              </a:ext>
            </a:extLst>
          </a:blip>
          <a:srcRect l="45900" t="42708" r="21889" b="27084"/>
          <a:stretch/>
        </p:blipFill>
        <p:spPr>
          <a:xfrm>
            <a:off x="3998419" y="539056"/>
            <a:ext cx="9832262" cy="220980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1875" b="70964" l="36750" r="65520"/>
                    </a14:imgEffect>
                  </a14:imgLayer>
                </a14:imgProps>
              </a:ext>
            </a:extLst>
          </a:blip>
          <a:srcRect l="44143" t="34374" r="37116" b="33334"/>
          <a:stretch/>
        </p:blipFill>
        <p:spPr>
          <a:xfrm rot="480417">
            <a:off x="6150736" y="3614003"/>
            <a:ext cx="5473589" cy="5302538"/>
          </a:xfrm>
          <a:prstGeom prst="rect">
            <a:avLst/>
          </a:prstGeom>
        </p:spPr>
      </p:pic>
      <p:sp>
        <p:nvSpPr>
          <p:cNvPr id="10" name="Freeform 10"/>
          <p:cNvSpPr/>
          <p:nvPr/>
        </p:nvSpPr>
        <p:spPr>
          <a:xfrm>
            <a:off x="-228600" y="8371235"/>
            <a:ext cx="6076719" cy="1241534"/>
          </a:xfrm>
          <a:custGeom>
            <a:avLst/>
            <a:gdLst/>
            <a:ahLst/>
            <a:cxnLst/>
            <a:rect l="l" t="t" r="r" b="b"/>
            <a:pathLst>
              <a:path w="6558166" h="1475587">
                <a:moveTo>
                  <a:pt x="0" y="0"/>
                </a:moveTo>
                <a:lnTo>
                  <a:pt x="6558166" y="0"/>
                </a:lnTo>
                <a:lnTo>
                  <a:pt x="6558166" y="1475588"/>
                </a:lnTo>
                <a:lnTo>
                  <a:pt x="0" y="147558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436801" y="4323081"/>
            <a:ext cx="3116399" cy="7279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49952" lvl="1" indent="-474976" algn="ctr">
              <a:lnSpc>
                <a:spcPts val="6159"/>
              </a:lnSpc>
              <a:buFont typeface="Arial"/>
              <a:buChar char="•"/>
            </a:pPr>
            <a:endParaRPr lang="en-US" sz="4399" dirty="0">
              <a:solidFill>
                <a:srgbClr val="000000"/>
              </a:solidFill>
              <a:latin typeface="Belleza"/>
              <a:ea typeface="Belleza"/>
              <a:cs typeface="Belleza"/>
              <a:sym typeface="Belleza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11980986" y="8371235"/>
            <a:ext cx="6558166" cy="1475587"/>
          </a:xfrm>
          <a:custGeom>
            <a:avLst/>
            <a:gdLst/>
            <a:ahLst/>
            <a:cxnLst/>
            <a:rect l="l" t="t" r="r" b="b"/>
            <a:pathLst>
              <a:path w="6558166" h="1475587">
                <a:moveTo>
                  <a:pt x="0" y="0"/>
                </a:moveTo>
                <a:lnTo>
                  <a:pt x="6558166" y="0"/>
                </a:lnTo>
                <a:lnTo>
                  <a:pt x="6558166" y="1475587"/>
                </a:lnTo>
                <a:lnTo>
                  <a:pt x="0" y="147558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A0A72627-2B07-6A19-5066-779136523FCC}"/>
              </a:ext>
            </a:extLst>
          </p:cNvPr>
          <p:cNvSpPr txBox="1"/>
          <p:nvPr/>
        </p:nvSpPr>
        <p:spPr>
          <a:xfrm>
            <a:off x="14052869" y="5046508"/>
            <a:ext cx="34160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>
                <a:latin typeface="Adigiana Toybox" panose="020B0604020202020204" charset="0"/>
              </a:rPr>
              <a:t>La implementación de medidas de control integrado </a:t>
            </a:r>
            <a:r>
              <a:rPr lang="es-ES" sz="2400" dirty="0" smtClean="0">
                <a:latin typeface="Adigiana Toybox" panose="020B0604020202020204" charset="0"/>
              </a:rPr>
              <a:t>de plagas</a:t>
            </a:r>
            <a:r>
              <a:rPr lang="es-ES" dirty="0" smtClean="0">
                <a:latin typeface="Adigiana Toybox" panose="020B0604020202020204" charset="0"/>
              </a:rPr>
              <a:t>.</a:t>
            </a:r>
            <a:endParaRPr lang="es-ES" dirty="0">
              <a:latin typeface="Adigiana Toybox" panose="020B0604020202020204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725BB673-C336-14F0-6475-4173AD2AC4F1}"/>
              </a:ext>
            </a:extLst>
          </p:cNvPr>
          <p:cNvSpPr txBox="1"/>
          <p:nvPr/>
        </p:nvSpPr>
        <p:spPr>
          <a:xfrm>
            <a:off x="1384387" y="4772144"/>
            <a:ext cx="28507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>
                <a:latin typeface="Adigiana Toybox" panose="020B0604020202020204" charset="0"/>
              </a:rPr>
              <a:t>La implementación de estrategias de comercialización y la expansión hacia nuevos </a:t>
            </a:r>
            <a:r>
              <a:rPr lang="es-ES" sz="2400" dirty="0" smtClean="0">
                <a:latin typeface="Adigiana Toybox" panose="020B0604020202020204" charset="0"/>
              </a:rPr>
              <a:t>mercados</a:t>
            </a:r>
            <a:endParaRPr lang="es-ES" sz="2400" dirty="0">
              <a:latin typeface="Adigiana Toybox" panose="020B060402020202020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19BFE3B-DFD6-8BE7-4FA1-04F2B98FA156}"/>
              </a:ext>
            </a:extLst>
          </p:cNvPr>
          <p:cNvSpPr txBox="1"/>
          <p:nvPr/>
        </p:nvSpPr>
        <p:spPr>
          <a:xfrm>
            <a:off x="7198439" y="4669165"/>
            <a:ext cx="343222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>
                <a:latin typeface="Adigiana Toybox" panose="020B0604020202020204" charset="0"/>
              </a:rPr>
              <a:t>Aunque no se lograron implementar las técnicas de manejo integrado con tecnología como se planeó, el proceso brindó valiosas lecciones. </a:t>
            </a:r>
          </a:p>
        </p:txBody>
      </p:sp>
      <p:sp>
        <p:nvSpPr>
          <p:cNvPr id="21" name="Freeform 10"/>
          <p:cNvSpPr/>
          <p:nvPr/>
        </p:nvSpPr>
        <p:spPr>
          <a:xfrm>
            <a:off x="5876193" y="8445300"/>
            <a:ext cx="6076719" cy="1241534"/>
          </a:xfrm>
          <a:custGeom>
            <a:avLst/>
            <a:gdLst/>
            <a:ahLst/>
            <a:cxnLst/>
            <a:rect l="l" t="t" r="r" b="b"/>
            <a:pathLst>
              <a:path w="6558166" h="1475587">
                <a:moveTo>
                  <a:pt x="0" y="0"/>
                </a:moveTo>
                <a:lnTo>
                  <a:pt x="6558166" y="0"/>
                </a:lnTo>
                <a:lnTo>
                  <a:pt x="6558166" y="1475588"/>
                </a:lnTo>
                <a:lnTo>
                  <a:pt x="0" y="147558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9"/>
          <p:cNvSpPr txBox="1"/>
          <p:nvPr/>
        </p:nvSpPr>
        <p:spPr>
          <a:xfrm>
            <a:off x="4926612" y="724093"/>
            <a:ext cx="7975877" cy="13907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s-ES" sz="5400" dirty="0" smtClean="0">
                <a:solidFill>
                  <a:srgbClr val="FFFFFF"/>
                </a:solidFill>
                <a:latin typeface="Arturo Outline"/>
                <a:ea typeface="Arturo Outline"/>
                <a:cs typeface="Arturo Outline"/>
                <a:sym typeface="Arturo Outline"/>
              </a:rPr>
              <a:t>Conclusiones</a:t>
            </a:r>
          </a:p>
        </p:txBody>
      </p:sp>
    </p:spTree>
    <p:extLst>
      <p:ext uri="{BB962C8B-B14F-4D97-AF65-F5344CB8AC3E}">
        <p14:creationId xmlns:p14="http://schemas.microsoft.com/office/powerpoint/2010/main" val="215484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</TotalTime>
  <Words>883</Words>
  <Application>Microsoft Office PowerPoint</Application>
  <PresentationFormat>Personalizado</PresentationFormat>
  <Paragraphs>164</Paragraphs>
  <Slides>14</Slides>
  <Notes>2</Notes>
  <HiddenSlides>0</HiddenSlides>
  <MMClips>4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7" baseType="lpstr">
      <vt:lpstr>Brasika</vt:lpstr>
      <vt:lpstr>Special Elite</vt:lpstr>
      <vt:lpstr>Aliens and Cow</vt:lpstr>
      <vt:lpstr>Arturo Outline</vt:lpstr>
      <vt:lpstr>Darumadrop One</vt:lpstr>
      <vt:lpstr>Belleza</vt:lpstr>
      <vt:lpstr>Adigiana Toybox</vt:lpstr>
      <vt:lpstr>Calibri</vt:lpstr>
      <vt:lpstr>Arial</vt:lpstr>
      <vt:lpstr>Abril Fatface</vt:lpstr>
      <vt:lpstr>Bahnschrift Condensed</vt:lpstr>
      <vt:lpstr>Adigiana Toybox 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proyecto apicultura</dc:title>
  <dc:creator>ryghetrhsrth</dc:creator>
  <cp:lastModifiedBy>User</cp:lastModifiedBy>
  <cp:revision>67</cp:revision>
  <dcterms:created xsi:type="dcterms:W3CDTF">2006-08-16T00:00:00Z</dcterms:created>
  <dcterms:modified xsi:type="dcterms:W3CDTF">2024-10-24T20:15:40Z</dcterms:modified>
  <dc:identifier>DAFzO9GTmlI</dc:identifier>
</cp:coreProperties>
</file>